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257" r:id="rId2"/>
    <p:sldId id="258" r:id="rId3"/>
    <p:sldId id="259" r:id="rId4"/>
    <p:sldId id="286" r:id="rId5"/>
    <p:sldId id="260" r:id="rId6"/>
    <p:sldId id="261" r:id="rId7"/>
    <p:sldId id="380" r:id="rId8"/>
    <p:sldId id="327" r:id="rId9"/>
    <p:sldId id="385" r:id="rId10"/>
    <p:sldId id="334" r:id="rId11"/>
    <p:sldId id="335" r:id="rId12"/>
    <p:sldId id="336" r:id="rId13"/>
    <p:sldId id="337" r:id="rId14"/>
    <p:sldId id="338" r:id="rId15"/>
    <p:sldId id="339" r:id="rId16"/>
    <p:sldId id="381" r:id="rId17"/>
    <p:sldId id="340" r:id="rId18"/>
    <p:sldId id="341" r:id="rId19"/>
    <p:sldId id="344" r:id="rId20"/>
    <p:sldId id="342" r:id="rId21"/>
    <p:sldId id="386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82" r:id="rId32"/>
    <p:sldId id="355" r:id="rId33"/>
    <p:sldId id="356" r:id="rId34"/>
    <p:sldId id="357" r:id="rId35"/>
    <p:sldId id="358" r:id="rId36"/>
    <p:sldId id="376" r:id="rId37"/>
    <p:sldId id="378" r:id="rId38"/>
    <p:sldId id="379" r:id="rId39"/>
    <p:sldId id="359" r:id="rId40"/>
    <p:sldId id="383" r:id="rId41"/>
    <p:sldId id="360" r:id="rId42"/>
    <p:sldId id="361" r:id="rId43"/>
    <p:sldId id="362" r:id="rId44"/>
    <p:sldId id="363" r:id="rId45"/>
    <p:sldId id="387" r:id="rId46"/>
    <p:sldId id="364" r:id="rId47"/>
    <p:sldId id="365" r:id="rId48"/>
    <p:sldId id="366" r:id="rId49"/>
    <p:sldId id="384" r:id="rId50"/>
    <p:sldId id="367" r:id="rId51"/>
    <p:sldId id="368" r:id="rId52"/>
    <p:sldId id="369" r:id="rId53"/>
    <p:sldId id="371" r:id="rId54"/>
    <p:sldId id="372" r:id="rId55"/>
    <p:sldId id="373" r:id="rId56"/>
    <p:sldId id="391" r:id="rId57"/>
    <p:sldId id="392" r:id="rId58"/>
    <p:sldId id="393" r:id="rId59"/>
    <p:sldId id="394" r:id="rId60"/>
    <p:sldId id="395" r:id="rId61"/>
    <p:sldId id="396" r:id="rId62"/>
    <p:sldId id="412" r:id="rId63"/>
    <p:sldId id="415" r:id="rId64"/>
    <p:sldId id="374" r:id="rId65"/>
    <p:sldId id="398" r:id="rId66"/>
    <p:sldId id="399" r:id="rId67"/>
    <p:sldId id="400" r:id="rId68"/>
    <p:sldId id="388" r:id="rId69"/>
    <p:sldId id="410" r:id="rId70"/>
    <p:sldId id="411" r:id="rId71"/>
    <p:sldId id="402" r:id="rId72"/>
    <p:sldId id="403" r:id="rId73"/>
    <p:sldId id="414" r:id="rId74"/>
    <p:sldId id="375" r:id="rId75"/>
    <p:sldId id="389" r:id="rId76"/>
    <p:sldId id="404" r:id="rId77"/>
    <p:sldId id="406" r:id="rId78"/>
    <p:sldId id="405" r:id="rId79"/>
    <p:sldId id="408" r:id="rId80"/>
    <p:sldId id="409" r:id="rId81"/>
    <p:sldId id="407" r:id="rId82"/>
    <p:sldId id="416" r:id="rId83"/>
    <p:sldId id="413" r:id="rId84"/>
    <p:sldId id="277" r:id="rId8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C57B8-0AA1-4162-BE54-FF8864C32E47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1D548-74E5-4B23-A680-CBE3858492C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A3422-74E4-4E89-9F51-F39E20204A92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403EA-31D1-42DA-B597-78F2AE04D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5" name="矩形 4"/>
          <p:cNvSpPr/>
          <p:nvPr/>
        </p:nvSpPr>
        <p:spPr>
          <a:xfrm>
            <a:off x="2204149" y="2060848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5400" dirty="0">
                <a:latin typeface="方正粗黑宋简体" pitchFamily="2" charset="-122"/>
                <a:ea typeface="方正粗黑宋简体" pitchFamily="2" charset="-122"/>
              </a:rPr>
              <a:t>说明文阅读复习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9712" y="4293096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北师大天津附中（汇德学校）  张义琴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3" descr="图片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900608" y="-387424"/>
            <a:ext cx="10044609" cy="7245424"/>
          </a:xfrm>
          <a:prstGeom prst="rect">
            <a:avLst/>
          </a:prstGeom>
        </p:spPr>
      </p:pic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51519" y="1440159"/>
          <a:ext cx="8640961" cy="4949174"/>
        </p:xfrm>
        <a:graphic>
          <a:graphicData uri="http://schemas.openxmlformats.org/drawingml/2006/table">
            <a:tbl>
              <a:tblPr/>
              <a:tblGrid>
                <a:gridCol w="64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5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10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6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     7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           8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8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17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内容概括（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说明对象）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说明方法及其作用（作比较、打比方、举例子、列数字）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3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18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内容概括（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说明对象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说明方法判断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（列数字、举例子、下定义、作比较）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说明文语言特点（准确严谨）、说明文分类（事理说明文）、说明顺序（逻辑顺序）</a:t>
                      </a:r>
                      <a:r>
                        <a:rPr lang="zh-CN" sz="2400" b="1" kern="10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19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>
                          <a:latin typeface="Calibri"/>
                          <a:ea typeface="宋体"/>
                          <a:cs typeface="Times New Roman"/>
                        </a:rPr>
                        <a:t>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说明方法及其作用（举例子、列数字、分类别）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说明文语言特点（准确严谨）、说明顺序（时间顺序）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43608" y="116632"/>
            <a:ext cx="71287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4400" dirty="0">
                <a:latin typeface="方正粗黑宋简体" pitchFamily="2" charset="-122"/>
                <a:ea typeface="方正粗黑宋简体" pitchFamily="2" charset="-122"/>
              </a:rPr>
              <a:t>近三年中考说明文考点分析</a:t>
            </a:r>
            <a:endParaRPr kumimoji="0" 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方正粗黑宋简体" pitchFamily="2" charset="-122"/>
              <a:ea typeface="方正粗黑宋简体" pitchFamily="2" charset="-122"/>
              <a:cs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764704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（考什么）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4" name="矩形 3"/>
          <p:cNvSpPr/>
          <p:nvPr/>
        </p:nvSpPr>
        <p:spPr>
          <a:xfrm>
            <a:off x="3210426" y="3811687"/>
            <a:ext cx="244169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zh-CN" sz="4400" dirty="0"/>
              <a:t>文本阅读</a:t>
            </a:r>
            <a:endParaRPr lang="zh-CN" alt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2564904"/>
            <a:ext cx="2448272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sz="4400" dirty="0"/>
              <a:t>文体阅读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612576" y="-675456"/>
            <a:ext cx="9756577" cy="7533456"/>
          </a:xfrm>
        </p:spPr>
      </p:pic>
      <p:sp>
        <p:nvSpPr>
          <p:cNvPr id="5" name="TextBox 4"/>
          <p:cNvSpPr txBox="1"/>
          <p:nvPr/>
        </p:nvSpPr>
        <p:spPr>
          <a:xfrm>
            <a:off x="179512" y="2026583"/>
            <a:ext cx="792088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sz="4000" b="1" dirty="0">
                <a:solidFill>
                  <a:srgbClr val="002060"/>
                </a:solidFill>
              </a:rPr>
              <a:t>文</a:t>
            </a:r>
            <a:endParaRPr lang="en-US" altLang="zh-CN" sz="4000" b="1" dirty="0">
              <a:solidFill>
                <a:srgbClr val="002060"/>
              </a:solidFill>
            </a:endParaRPr>
          </a:p>
          <a:p>
            <a:r>
              <a:rPr lang="zh-CN" altLang="zh-CN" sz="4000" b="1" dirty="0">
                <a:solidFill>
                  <a:srgbClr val="002060"/>
                </a:solidFill>
              </a:rPr>
              <a:t>体</a:t>
            </a:r>
            <a:endParaRPr lang="en-US" altLang="zh-CN" sz="4000" b="1" dirty="0">
              <a:solidFill>
                <a:srgbClr val="002060"/>
              </a:solidFill>
            </a:endParaRPr>
          </a:p>
          <a:p>
            <a:r>
              <a:rPr lang="zh-CN" altLang="zh-CN" sz="4000" b="1" dirty="0">
                <a:solidFill>
                  <a:srgbClr val="002060"/>
                </a:solidFill>
              </a:rPr>
              <a:t>阅</a:t>
            </a:r>
            <a:endParaRPr lang="en-US" altLang="zh-CN" sz="4000" b="1" dirty="0">
              <a:solidFill>
                <a:srgbClr val="002060"/>
              </a:solidFill>
            </a:endParaRPr>
          </a:p>
          <a:p>
            <a:r>
              <a:rPr lang="zh-CN" altLang="zh-CN" sz="4000" b="1" dirty="0">
                <a:solidFill>
                  <a:srgbClr val="002060"/>
                </a:solidFill>
              </a:rPr>
              <a:t>读</a:t>
            </a:r>
            <a:endParaRPr lang="zh-CN" alt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188640"/>
            <a:ext cx="504056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rgbClr val="002060"/>
                </a:solidFill>
              </a:rPr>
              <a:t>提取说明对象</a:t>
            </a:r>
            <a:r>
              <a:rPr lang="zh-CN" altLang="zh-CN" sz="3200" b="1" dirty="0">
                <a:solidFill>
                  <a:srgbClr val="C00000"/>
                </a:solidFill>
              </a:rPr>
              <a:t>（三年两考）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91680" y="1703710"/>
            <a:ext cx="3600400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rgbClr val="002060"/>
                </a:solidFill>
              </a:rPr>
              <a:t>说明方法及其作用</a:t>
            </a:r>
            <a:endParaRPr lang="en-US" altLang="zh-CN" sz="3200" b="1" dirty="0">
              <a:solidFill>
                <a:srgbClr val="002060"/>
              </a:solidFill>
            </a:endParaRPr>
          </a:p>
          <a:p>
            <a:r>
              <a:rPr lang="en-US" altLang="zh-CN" sz="3200" b="1" dirty="0">
                <a:solidFill>
                  <a:srgbClr val="C00000"/>
                </a:solidFill>
              </a:rPr>
              <a:t>     </a:t>
            </a:r>
            <a:r>
              <a:rPr lang="zh-CN" altLang="zh-CN" sz="3200" b="1" dirty="0">
                <a:solidFill>
                  <a:srgbClr val="C00000"/>
                </a:solidFill>
              </a:rPr>
              <a:t>（三年三考</a:t>
            </a:r>
            <a:r>
              <a:rPr lang="zh-CN" altLang="en-US" sz="3200" b="1" dirty="0">
                <a:solidFill>
                  <a:srgbClr val="C00000"/>
                </a:solidFill>
              </a:rPr>
              <a:t>）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580112" y="908720"/>
            <a:ext cx="3240360" cy="2808312"/>
            <a:chOff x="6587931" y="1556792"/>
            <a:chExt cx="2895641" cy="2808312"/>
          </a:xfrm>
        </p:grpSpPr>
        <p:sp>
          <p:nvSpPr>
            <p:cNvPr id="8" name="矩形 7"/>
            <p:cNvSpPr/>
            <p:nvPr/>
          </p:nvSpPr>
          <p:spPr>
            <a:xfrm>
              <a:off x="6587931" y="1556792"/>
              <a:ext cx="2421162" cy="954107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2800" b="1" dirty="0"/>
                <a:t>列数字、举例子</a:t>
              </a:r>
              <a:endParaRPr lang="en-US" altLang="zh-CN" sz="2800" b="1" dirty="0"/>
            </a:p>
            <a:p>
              <a:r>
                <a:rPr lang="zh-CN" altLang="en-US" sz="2800" b="1" dirty="0">
                  <a:solidFill>
                    <a:srgbClr val="C00000"/>
                  </a:solidFill>
                </a:rPr>
                <a:t>（</a:t>
              </a:r>
              <a:r>
                <a:rPr lang="zh-CN" altLang="zh-CN" sz="2800" b="1" dirty="0">
                  <a:solidFill>
                    <a:srgbClr val="C00000"/>
                  </a:solidFill>
                </a:rPr>
                <a:t>三年三考</a:t>
              </a:r>
              <a:r>
                <a:rPr lang="zh-CN" altLang="en-US" sz="2800" b="1" dirty="0">
                  <a:solidFill>
                    <a:srgbClr val="C00000"/>
                  </a:solidFill>
                </a:rPr>
                <a:t>）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588224" y="2689756"/>
              <a:ext cx="2895348" cy="52322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altLang="zh-CN" sz="2800" dirty="0"/>
                <a:t> </a:t>
              </a:r>
              <a:r>
                <a:rPr lang="zh-CN" altLang="zh-CN" sz="2800" b="1" dirty="0"/>
                <a:t>作比较</a:t>
              </a:r>
              <a:r>
                <a:rPr lang="zh-CN" altLang="en-US" sz="2800" b="1" dirty="0">
                  <a:solidFill>
                    <a:srgbClr val="C00000"/>
                  </a:solidFill>
                </a:rPr>
                <a:t>（</a:t>
              </a:r>
              <a:r>
                <a:rPr lang="zh-CN" altLang="zh-CN" sz="2800" b="1" dirty="0">
                  <a:solidFill>
                    <a:srgbClr val="C00000"/>
                  </a:solidFill>
                </a:rPr>
                <a:t>三年两考</a:t>
              </a:r>
              <a:r>
                <a:rPr lang="zh-CN" altLang="en-US" sz="2800" b="1" dirty="0">
                  <a:solidFill>
                    <a:srgbClr val="C00000"/>
                  </a:solidFill>
                </a:rPr>
                <a:t>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588225" y="3410997"/>
              <a:ext cx="2421163" cy="954107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2800" b="1" dirty="0"/>
                <a:t>分类别、下定义</a:t>
              </a:r>
              <a:endParaRPr lang="en-US" altLang="zh-CN" sz="2800" b="1" dirty="0"/>
            </a:p>
            <a:p>
              <a:r>
                <a:rPr lang="zh-CN" altLang="en-US" sz="2800" b="1" dirty="0">
                  <a:solidFill>
                    <a:srgbClr val="C00000"/>
                  </a:solidFill>
                </a:rPr>
                <a:t>（</a:t>
              </a:r>
              <a:r>
                <a:rPr lang="zh-CN" altLang="zh-CN" sz="2800" b="1" dirty="0">
                  <a:solidFill>
                    <a:srgbClr val="C00000"/>
                  </a:solidFill>
                </a:rPr>
                <a:t>三年一考</a:t>
              </a:r>
              <a:r>
                <a:rPr lang="zh-CN" altLang="en-US" sz="2800" b="1" dirty="0">
                  <a:solidFill>
                    <a:srgbClr val="C00000"/>
                  </a:solidFill>
                </a:rPr>
                <a:t>）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1623149" y="3863950"/>
            <a:ext cx="5109091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002060"/>
                </a:solidFill>
              </a:rPr>
              <a:t>说明文语言特点</a:t>
            </a:r>
            <a:r>
              <a:rPr lang="zh-CN" altLang="en-US" sz="3200" b="1" dirty="0">
                <a:solidFill>
                  <a:srgbClr val="002060"/>
                </a:solidFill>
              </a:rPr>
              <a:t>之</a:t>
            </a:r>
            <a:r>
              <a:rPr lang="zh-CN" altLang="zh-CN" sz="3200" b="1" dirty="0">
                <a:solidFill>
                  <a:srgbClr val="002060"/>
                </a:solidFill>
              </a:rPr>
              <a:t>严谨准确</a:t>
            </a:r>
            <a:endParaRPr lang="en-US" altLang="zh-CN" sz="3200" b="1" dirty="0">
              <a:solidFill>
                <a:srgbClr val="002060"/>
              </a:solidFill>
            </a:endParaRPr>
          </a:p>
          <a:p>
            <a:r>
              <a:rPr lang="zh-CN" altLang="en-US" sz="3200" b="1" dirty="0">
                <a:solidFill>
                  <a:srgbClr val="002060"/>
                </a:solidFill>
              </a:rPr>
              <a:t>           </a:t>
            </a:r>
            <a:r>
              <a:rPr lang="zh-CN" altLang="en-US" sz="3200" b="1" dirty="0">
                <a:solidFill>
                  <a:srgbClr val="C00000"/>
                </a:solidFill>
              </a:rPr>
              <a:t>（</a:t>
            </a:r>
            <a:r>
              <a:rPr lang="zh-CN" altLang="zh-CN" sz="3200" b="1" dirty="0">
                <a:solidFill>
                  <a:srgbClr val="C00000"/>
                </a:solidFill>
              </a:rPr>
              <a:t>三年两考）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19672" y="5076473"/>
            <a:ext cx="5112568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rgbClr val="002060"/>
                </a:solidFill>
              </a:rPr>
              <a:t>说明顺序</a:t>
            </a:r>
            <a:r>
              <a:rPr lang="zh-CN" altLang="zh-CN" sz="3200" b="1" dirty="0">
                <a:solidFill>
                  <a:srgbClr val="C00000"/>
                </a:solidFill>
              </a:rPr>
              <a:t>（三年两考）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19672" y="5796553"/>
            <a:ext cx="5112568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rgbClr val="002060"/>
                </a:solidFill>
              </a:rPr>
              <a:t>说明文分类</a:t>
            </a:r>
            <a:r>
              <a:rPr lang="zh-CN" altLang="zh-CN" sz="3200" b="1" dirty="0">
                <a:solidFill>
                  <a:srgbClr val="C00000"/>
                </a:solidFill>
              </a:rPr>
              <a:t>（三年一考）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1187624" y="476672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187624" y="476672"/>
            <a:ext cx="0" cy="55446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1187624" y="6021288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1187624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1187624" y="5373216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1187624" y="4437112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043608" y="3212976"/>
            <a:ext cx="1440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5292080" y="2492896"/>
            <a:ext cx="216024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 flipV="1">
            <a:off x="5292080" y="1556792"/>
            <a:ext cx="21602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>
            <a:off x="5292080" y="2276872"/>
            <a:ext cx="28803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4" name="TextBox 3"/>
          <p:cNvSpPr txBox="1"/>
          <p:nvPr/>
        </p:nvSpPr>
        <p:spPr>
          <a:xfrm>
            <a:off x="683568" y="2132856"/>
            <a:ext cx="72008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sz="4000" dirty="0"/>
              <a:t>文</a:t>
            </a:r>
            <a:endParaRPr lang="en-US" altLang="zh-CN" sz="4000" dirty="0"/>
          </a:p>
          <a:p>
            <a:r>
              <a:rPr lang="zh-CN" altLang="zh-CN" sz="4000" dirty="0"/>
              <a:t>本</a:t>
            </a:r>
            <a:endParaRPr lang="en-US" altLang="zh-CN" sz="4000" dirty="0"/>
          </a:p>
          <a:p>
            <a:r>
              <a:rPr lang="zh-CN" altLang="zh-CN" sz="4000" dirty="0"/>
              <a:t>阅</a:t>
            </a:r>
            <a:endParaRPr lang="en-US" altLang="zh-CN" sz="4000" dirty="0"/>
          </a:p>
          <a:p>
            <a:r>
              <a:rPr lang="zh-CN" altLang="zh-CN" sz="4000" dirty="0"/>
              <a:t>读</a:t>
            </a:r>
            <a:endParaRPr lang="zh-CN" altLang="en-US" sz="4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1979712" y="1412776"/>
            <a:ext cx="3467616" cy="4392488"/>
            <a:chOff x="3556337" y="2268161"/>
            <a:chExt cx="3467616" cy="4392488"/>
          </a:xfrm>
        </p:grpSpPr>
        <p:sp>
          <p:nvSpPr>
            <p:cNvPr id="5" name="矩形 4"/>
            <p:cNvSpPr/>
            <p:nvPr/>
          </p:nvSpPr>
          <p:spPr>
            <a:xfrm>
              <a:off x="3556337" y="2268161"/>
              <a:ext cx="3467616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200" b="1" dirty="0">
                  <a:solidFill>
                    <a:srgbClr val="002060"/>
                  </a:solidFill>
                </a:rPr>
                <a:t>词语、句子的含义</a:t>
              </a:r>
              <a:endParaRPr lang="zh-CN" altLang="en-US" sz="32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563887" y="3699610"/>
              <a:ext cx="3448833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zh-CN" altLang="zh-CN" sz="3200" b="1" dirty="0">
                  <a:solidFill>
                    <a:srgbClr val="002060"/>
                  </a:solidFill>
                </a:rPr>
                <a:t>代词的指代</a:t>
              </a:r>
              <a:endParaRPr lang="zh-CN" altLang="en-US" sz="32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563888" y="5090989"/>
              <a:ext cx="3448833" cy="156966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zh-CN" altLang="zh-CN" sz="3200" b="1" dirty="0">
                  <a:solidFill>
                    <a:srgbClr val="002060"/>
                  </a:solidFill>
                </a:rPr>
                <a:t>下列说法不能说明说明对象的某某特点的选项是</a:t>
              </a:r>
              <a:endParaRPr lang="zh-CN" altLang="en-US" sz="32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834970" y="2060848"/>
            <a:ext cx="545342" cy="31085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zh-CN" sz="2800" b="1" dirty="0"/>
              <a:t>题</a:t>
            </a:r>
            <a:endParaRPr lang="en-US" altLang="zh-CN" sz="2800" b="1" dirty="0"/>
          </a:p>
          <a:p>
            <a:r>
              <a:rPr lang="zh-CN" altLang="zh-CN" sz="2800" b="1" dirty="0"/>
              <a:t>型</a:t>
            </a:r>
            <a:endParaRPr lang="en-US" altLang="zh-CN" sz="2800" b="1" dirty="0"/>
          </a:p>
          <a:p>
            <a:r>
              <a:rPr lang="zh-CN" altLang="zh-CN" sz="2800" b="1" dirty="0"/>
              <a:t>呈</a:t>
            </a:r>
            <a:endParaRPr lang="en-US" altLang="zh-CN" sz="2800" b="1" dirty="0"/>
          </a:p>
          <a:p>
            <a:r>
              <a:rPr lang="zh-CN" altLang="zh-CN" sz="2800" b="1" dirty="0"/>
              <a:t>现</a:t>
            </a:r>
            <a:endParaRPr lang="en-US" altLang="zh-CN" sz="2800" b="1" dirty="0"/>
          </a:p>
          <a:p>
            <a:r>
              <a:rPr lang="zh-CN" altLang="zh-CN" sz="2800" b="1" dirty="0"/>
              <a:t>多</a:t>
            </a:r>
            <a:endParaRPr lang="en-US" altLang="zh-CN" sz="2800" b="1" dirty="0"/>
          </a:p>
          <a:p>
            <a:r>
              <a:rPr lang="zh-CN" altLang="zh-CN" sz="2800" b="1" dirty="0"/>
              <a:t>样</a:t>
            </a:r>
            <a:endParaRPr lang="en-US" altLang="zh-CN" sz="2800" b="1" dirty="0"/>
          </a:p>
          <a:p>
            <a:r>
              <a:rPr lang="zh-CN" altLang="zh-CN" sz="2800" b="1" dirty="0"/>
              <a:t>化</a:t>
            </a:r>
            <a:endParaRPr lang="zh-CN" altLang="en-US" sz="2800" b="1" dirty="0"/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1475656" y="1988840"/>
            <a:ext cx="504056" cy="5040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403648" y="3127901"/>
            <a:ext cx="511606" cy="1306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1403648" y="3933056"/>
            <a:ext cx="504056" cy="8640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5508104" y="1772816"/>
            <a:ext cx="1296144" cy="122413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5580112" y="3140968"/>
            <a:ext cx="1080120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5652120" y="3356992"/>
            <a:ext cx="1080120" cy="136815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1" cy="6858000"/>
          </a:xfrm>
        </p:spPr>
      </p:pic>
      <p:sp>
        <p:nvSpPr>
          <p:cNvPr id="4" name="矩形 3"/>
          <p:cNvSpPr/>
          <p:nvPr/>
        </p:nvSpPr>
        <p:spPr>
          <a:xfrm>
            <a:off x="3671753" y="324433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dirty="0"/>
              <a:t>怎么</a:t>
            </a:r>
            <a:r>
              <a:rPr lang="zh-CN" altLang="en-US" sz="4000" dirty="0"/>
              <a:t>办？</a:t>
            </a:r>
          </a:p>
        </p:txBody>
      </p:sp>
      <p:sp>
        <p:nvSpPr>
          <p:cNvPr id="5" name="矩形 4"/>
          <p:cNvSpPr/>
          <p:nvPr/>
        </p:nvSpPr>
        <p:spPr>
          <a:xfrm>
            <a:off x="1336283" y="1628800"/>
            <a:ext cx="17955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4000" dirty="0"/>
              <a:t>考什么</a:t>
            </a:r>
            <a:r>
              <a:rPr lang="zh-CN" altLang="en-US" sz="4000" dirty="0"/>
              <a:t>？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9552" y="1628800"/>
            <a:ext cx="3528392" cy="769441"/>
            <a:chOff x="2843808" y="2780928"/>
            <a:chExt cx="3528392" cy="769441"/>
          </a:xfrm>
        </p:grpSpPr>
        <p:grpSp>
          <p:nvGrpSpPr>
            <p:cNvPr id="7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8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987824" y="3235623"/>
            <a:ext cx="3528392" cy="769441"/>
            <a:chOff x="2843808" y="2780928"/>
            <a:chExt cx="3528392" cy="769441"/>
          </a:xfrm>
        </p:grpSpPr>
        <p:grpSp>
          <p:nvGrpSpPr>
            <p:cNvPr id="16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17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70C0"/>
                    </a:solidFill>
                  </a:rPr>
                  <a:t>﹏</a:t>
                </a:r>
                <a:endParaRPr lang="zh-CN" altLang="en-US" sz="4400" b="1" dirty="0">
                  <a:solidFill>
                    <a:srgbClr val="0070C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3" descr="图片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900608" y="-387424"/>
            <a:ext cx="10044609" cy="7245424"/>
          </a:xfrm>
          <a:prstGeom prst="rect">
            <a:avLst/>
          </a:prstGeom>
        </p:spPr>
      </p:pic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51519" y="1440159"/>
          <a:ext cx="8640961" cy="4949174"/>
        </p:xfrm>
        <a:graphic>
          <a:graphicData uri="http://schemas.openxmlformats.org/drawingml/2006/table">
            <a:tbl>
              <a:tblPr/>
              <a:tblGrid>
                <a:gridCol w="64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5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10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6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     7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                   8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8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17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内容概括（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说明对象）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说明方法及其作用（作比较、打比方、举例子、列数字）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3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18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内容概括（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说明对象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说明方法判断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（列数字、举例子、下定义、作比较）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说明文语言特点（准确严谨）、说明文分类（事理说明文）、说明顺序（逻辑顺序）</a:t>
                      </a:r>
                      <a:r>
                        <a:rPr lang="zh-CN" sz="2400" b="1" kern="10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latin typeface="Calibri"/>
                          <a:ea typeface="宋体"/>
                          <a:cs typeface="Times New Roman"/>
                        </a:rPr>
                        <a:t>19</a:t>
                      </a:r>
                      <a:endParaRPr lang="zh-CN" sz="3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>
                          <a:latin typeface="Calibri"/>
                          <a:ea typeface="宋体"/>
                          <a:cs typeface="Times New Roman"/>
                        </a:rPr>
                        <a:t>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说明方法及其作用（举例子、列数字、分类别）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说明文语言特点（准确严谨）、说明顺序（时间顺序）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、文本内容理解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43608" y="116632"/>
            <a:ext cx="71287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4400" dirty="0">
                <a:latin typeface="方正粗黑宋简体" pitchFamily="2" charset="-122"/>
                <a:ea typeface="方正粗黑宋简体" pitchFamily="2" charset="-122"/>
              </a:rPr>
              <a:t>近三年中考说明文考点分析</a:t>
            </a:r>
            <a:endParaRPr kumimoji="0" 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方正粗黑宋简体" pitchFamily="2" charset="-122"/>
              <a:ea typeface="方正粗黑宋简体" pitchFamily="2" charset="-122"/>
              <a:cs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764704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（考什么）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059831" y="220486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832" y="3049796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1" y="3873242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说明文语言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1" y="467752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说明顺序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23528" y="548680"/>
            <a:ext cx="3528392" cy="769441"/>
            <a:chOff x="2843808" y="2780928"/>
            <a:chExt cx="3528392" cy="769441"/>
          </a:xfrm>
        </p:grpSpPr>
        <p:grpSp>
          <p:nvGrpSpPr>
            <p:cNvPr id="33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4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683568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说明文文体知识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872" y="548680"/>
            <a:ext cx="10081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00B050"/>
                </a:solidFill>
              </a:rPr>
              <a:t>﹏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059831" y="2204864"/>
            <a:ext cx="2520281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说明文类型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832" y="3049796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1" y="3873242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说明文语言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1" y="467752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说明顺序</a:t>
            </a:r>
          </a:p>
        </p:txBody>
      </p:sp>
      <p:grpSp>
        <p:nvGrpSpPr>
          <p:cNvPr id="2" name="组合 31"/>
          <p:cNvGrpSpPr/>
          <p:nvPr/>
        </p:nvGrpSpPr>
        <p:grpSpPr>
          <a:xfrm>
            <a:off x="323528" y="548680"/>
            <a:ext cx="3528392" cy="769441"/>
            <a:chOff x="2843808" y="2780928"/>
            <a:chExt cx="3528392" cy="769441"/>
          </a:xfrm>
        </p:grpSpPr>
        <p:grpSp>
          <p:nvGrpSpPr>
            <p:cNvPr id="3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683568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说明文文体知识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872" y="548680"/>
            <a:ext cx="10081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00B050"/>
                </a:solidFill>
              </a:rPr>
              <a:t>﹏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52128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683568" y="54868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54868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640223" y="247373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）判断文章类型</a:t>
            </a:r>
            <a:endParaRPr lang="zh-CN" altLang="en-US" sz="2800" b="1" dirty="0"/>
          </a:p>
        </p:txBody>
      </p:sp>
      <p:sp>
        <p:nvSpPr>
          <p:cNvPr id="21" name="矩形 20"/>
          <p:cNvSpPr/>
          <p:nvPr/>
        </p:nvSpPr>
        <p:spPr>
          <a:xfrm>
            <a:off x="1928255" y="3625860"/>
            <a:ext cx="6316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①熟知并理解事物和事理说明文的特点</a:t>
            </a:r>
            <a:endParaRPr lang="zh-CN" alt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784239" y="162880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事物说明文    事理说明文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936103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54868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801582" y="2420888"/>
            <a:ext cx="792088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事物说明文</a:t>
            </a:r>
            <a:r>
              <a:rPr lang="zh-CN" altLang="en-US" sz="2800" dirty="0"/>
              <a:t>：</a:t>
            </a:r>
            <a:r>
              <a:rPr lang="zh-CN" altLang="zh-CN" sz="2800" dirty="0"/>
              <a:t>以</a:t>
            </a:r>
            <a:r>
              <a:rPr lang="zh-CN" altLang="zh-CN" sz="2800" b="1" dirty="0">
                <a:solidFill>
                  <a:srgbClr val="FF0000"/>
                </a:solidFill>
              </a:rPr>
              <a:t>具体</a:t>
            </a:r>
            <a:r>
              <a:rPr lang="zh-CN" altLang="zh-CN" sz="2800" dirty="0">
                <a:solidFill>
                  <a:srgbClr val="FF0000"/>
                </a:solidFill>
              </a:rPr>
              <a:t>事物</a:t>
            </a:r>
            <a:r>
              <a:rPr lang="zh-CN" altLang="zh-CN" sz="2800" dirty="0"/>
              <a:t>为说明对象，说明的目的是把握这个</a:t>
            </a:r>
            <a:r>
              <a:rPr lang="zh-CN" altLang="zh-CN" sz="2800" dirty="0">
                <a:solidFill>
                  <a:srgbClr val="FF0000"/>
                </a:solidFill>
              </a:rPr>
              <a:t>事物的特征</a:t>
            </a:r>
            <a:r>
              <a:rPr lang="zh-CN" altLang="en-US" sz="2800" dirty="0"/>
              <a:t>。</a:t>
            </a:r>
            <a:r>
              <a:rPr lang="zh-CN" altLang="zh-CN" sz="2800" dirty="0"/>
              <a:t> </a:t>
            </a:r>
            <a:endParaRPr lang="en-US" altLang="zh-CN" sz="2800" dirty="0"/>
          </a:p>
          <a:p>
            <a:endParaRPr lang="en-US" altLang="zh-CN" sz="2800" dirty="0"/>
          </a:p>
          <a:p>
            <a:endParaRPr lang="zh-CN" altLang="en-US" sz="2800" dirty="0"/>
          </a:p>
        </p:txBody>
      </p:sp>
      <p:sp>
        <p:nvSpPr>
          <p:cNvPr id="20" name="矩形 19"/>
          <p:cNvSpPr/>
          <p:nvPr/>
        </p:nvSpPr>
        <p:spPr>
          <a:xfrm>
            <a:off x="837080" y="3743161"/>
            <a:ext cx="791138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事理说明文</a:t>
            </a:r>
            <a:r>
              <a:rPr lang="zh-CN" altLang="en-US" sz="2800" dirty="0"/>
              <a:t>：</a:t>
            </a:r>
            <a:r>
              <a:rPr lang="zh-CN" altLang="zh-CN" sz="2800" dirty="0"/>
              <a:t>以</a:t>
            </a:r>
            <a:r>
              <a:rPr lang="zh-CN" altLang="zh-CN" sz="2800" b="1" dirty="0">
                <a:solidFill>
                  <a:srgbClr val="FF0000"/>
                </a:solidFill>
              </a:rPr>
              <a:t>抽象</a:t>
            </a:r>
            <a:r>
              <a:rPr lang="zh-CN" altLang="zh-CN" sz="2800" dirty="0">
                <a:solidFill>
                  <a:srgbClr val="FF0000"/>
                </a:solidFill>
              </a:rPr>
              <a:t>事理</a:t>
            </a:r>
            <a:r>
              <a:rPr lang="zh-CN" altLang="zh-CN" sz="2800" dirty="0"/>
              <a:t>为说明对象，说明的目的是使读者明白事物本身的</a:t>
            </a:r>
            <a:r>
              <a:rPr lang="zh-CN" altLang="zh-CN" sz="2800" dirty="0">
                <a:solidFill>
                  <a:srgbClr val="FF0000"/>
                </a:solidFill>
              </a:rPr>
              <a:t>因果关系</a:t>
            </a:r>
            <a:r>
              <a:rPr lang="zh-CN" altLang="zh-CN" sz="2800" dirty="0"/>
              <a:t>、揭示事物</a:t>
            </a:r>
            <a:r>
              <a:rPr lang="zh-CN" altLang="zh-CN" sz="2800" dirty="0">
                <a:solidFill>
                  <a:srgbClr val="FF0000"/>
                </a:solidFill>
              </a:rPr>
              <a:t>发展规律道理</a:t>
            </a:r>
            <a:r>
              <a:rPr lang="zh-CN" altLang="zh-CN" sz="2800" dirty="0"/>
              <a:t>等，侧重阐述</a:t>
            </a:r>
            <a:r>
              <a:rPr lang="zh-CN" altLang="zh-CN" sz="2800" dirty="0">
                <a:solidFill>
                  <a:srgbClr val="FF0000"/>
                </a:solidFill>
              </a:rPr>
              <a:t>概念、原理、规律、原因、关系等</a:t>
            </a:r>
            <a:r>
              <a:rPr lang="zh-CN" altLang="en-US" sz="2800" dirty="0"/>
              <a:t>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560" y="1484784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文体特点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59832" y="1692424"/>
            <a:ext cx="5256584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气候可能影响语言的形成和演化</a:t>
            </a:r>
          </a:p>
        </p:txBody>
      </p:sp>
      <p:sp>
        <p:nvSpPr>
          <p:cNvPr id="22" name="弧形 21"/>
          <p:cNvSpPr/>
          <p:nvPr/>
        </p:nvSpPr>
        <p:spPr>
          <a:xfrm>
            <a:off x="4860032" y="972344"/>
            <a:ext cx="2448272" cy="136815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flipH="1">
            <a:off x="3563888" y="972344"/>
            <a:ext cx="1872208" cy="1448544"/>
          </a:xfrm>
          <a:prstGeom prst="arc">
            <a:avLst>
              <a:gd name="adj1" fmla="val 13932299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004048" y="756320"/>
            <a:ext cx="108012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/>
              <a:t>  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54868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043608" y="1628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）判断文章类型</a:t>
            </a:r>
            <a:endParaRPr lang="zh-CN" altLang="en-US" sz="2800" b="1" dirty="0"/>
          </a:p>
        </p:txBody>
      </p:sp>
      <p:sp>
        <p:nvSpPr>
          <p:cNvPr id="21" name="矩形 20"/>
          <p:cNvSpPr/>
          <p:nvPr/>
        </p:nvSpPr>
        <p:spPr>
          <a:xfrm>
            <a:off x="1331640" y="2708920"/>
            <a:ext cx="6676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①熟知并理解事物和事理说明文的特点</a:t>
            </a:r>
            <a:r>
              <a:rPr lang="zh-CN" altLang="en-US" sz="2800" b="1" dirty="0"/>
              <a:t>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331640" y="3284984"/>
            <a:ext cx="6264696" cy="155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②记住课内典型事物和事理说明文章各一篇，用考试文章和它进行比对，帮助自己做出判断。</a:t>
            </a:r>
            <a:endParaRPr lang="zh-CN" altLang="en-US" sz="2800" b="1" dirty="0"/>
          </a:p>
        </p:txBody>
      </p:sp>
      <p:sp>
        <p:nvSpPr>
          <p:cNvPr id="20" name="矩形 19"/>
          <p:cNvSpPr/>
          <p:nvPr/>
        </p:nvSpPr>
        <p:spPr>
          <a:xfrm>
            <a:off x="1331640" y="4940007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③ 排除法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52128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23528" y="98072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endParaRPr lang="zh-CN" altLang="en-US" sz="2800" b="1" dirty="0"/>
          </a:p>
        </p:txBody>
      </p:sp>
      <p:sp>
        <p:nvSpPr>
          <p:cNvPr id="22" name="矩形 21"/>
          <p:cNvSpPr/>
          <p:nvPr/>
        </p:nvSpPr>
        <p:spPr>
          <a:xfrm>
            <a:off x="323528" y="1484784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）判断说明对象</a:t>
            </a:r>
            <a:endParaRPr lang="zh-CN" altLang="en-US" sz="2800" b="1" dirty="0"/>
          </a:p>
        </p:txBody>
      </p:sp>
      <p:sp>
        <p:nvSpPr>
          <p:cNvPr id="23" name="矩形 22"/>
          <p:cNvSpPr/>
          <p:nvPr/>
        </p:nvSpPr>
        <p:spPr>
          <a:xfrm>
            <a:off x="611560" y="1916832"/>
            <a:ext cx="8136904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①看位置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事物说明文  </a:t>
            </a:r>
            <a:r>
              <a:rPr lang="zh-CN" altLang="en-US" sz="2800" b="1" dirty="0">
                <a:solidFill>
                  <a:srgbClr val="FF0000"/>
                </a:solidFill>
              </a:rPr>
              <a:t>题目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/>
              <a:t>                  ——</a:t>
            </a:r>
            <a:r>
              <a:rPr lang="zh-CN" altLang="en-US" sz="2800" b="1" dirty="0"/>
              <a:t>事理说明文  </a:t>
            </a:r>
            <a:r>
              <a:rPr lang="zh-CN" altLang="en-US" sz="2800" b="1" dirty="0">
                <a:solidFill>
                  <a:srgbClr val="FF0000"/>
                </a:solidFill>
              </a:rPr>
              <a:t>题目、</a:t>
            </a:r>
            <a:r>
              <a:rPr lang="zh-CN" altLang="zh-CN" sz="2800" b="1" dirty="0">
                <a:solidFill>
                  <a:srgbClr val="FF0000"/>
                </a:solidFill>
              </a:rPr>
              <a:t>开头结尾总结句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r>
              <a:rPr lang="en-US" altLang="zh-CN" sz="2800" b="1" dirty="0"/>
              <a:t>    </a:t>
            </a:r>
            <a:endParaRPr lang="zh-CN" altLang="en-US" sz="2800" b="1" dirty="0"/>
          </a:p>
        </p:txBody>
      </p:sp>
      <p:sp>
        <p:nvSpPr>
          <p:cNvPr id="24" name="矩形 23"/>
          <p:cNvSpPr/>
          <p:nvPr/>
        </p:nvSpPr>
        <p:spPr>
          <a:xfrm>
            <a:off x="611560" y="2204864"/>
            <a:ext cx="8173416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pPr>
              <a:lnSpc>
                <a:spcPts val="3900"/>
              </a:lnSpc>
            </a:pPr>
            <a:r>
              <a:rPr lang="zh-CN" altLang="en-US" sz="2800" dirty="0"/>
              <a:t>                 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气候可能影响了语言的形成和演化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  人类一直好奇</a:t>
            </a:r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为何唯独我们这个物种才有语言</a:t>
            </a:r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语言是如何变成现在这个样子的</a:t>
            </a:r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为此，从事现代生物学、当代语言学、考古学和古人类学等相关学科研究的科学家，研究了人类语言的起源和演化。最新的研究表明，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气候可能影响了语言的形成和演化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54868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23528" y="126876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endParaRPr lang="zh-CN" altLang="en-US" sz="2800" b="1" dirty="0"/>
          </a:p>
        </p:txBody>
      </p:sp>
      <p:sp>
        <p:nvSpPr>
          <p:cNvPr id="22" name="矩形 21"/>
          <p:cNvSpPr/>
          <p:nvPr/>
        </p:nvSpPr>
        <p:spPr>
          <a:xfrm>
            <a:off x="599106" y="1772816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）判断说明对象</a:t>
            </a:r>
            <a:endParaRPr lang="zh-CN" altLang="en-US" sz="2800" b="1" dirty="0"/>
          </a:p>
        </p:txBody>
      </p: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3768" y="2996952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基因疗法离我们还有多远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59632" y="3573016"/>
            <a:ext cx="6768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17-6.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下面对本文说明的主要内容，概括最准确的一项是（   ）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基因疗法离我们还很遥远。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B.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基因疗法与癌症的关系。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基因疗法临床治疗的风险。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基因疗法的治疗原理与应用探索。</a:t>
            </a:r>
          </a:p>
        </p:txBody>
      </p:sp>
      <p:sp>
        <p:nvSpPr>
          <p:cNvPr id="27" name="矩形 26"/>
          <p:cNvSpPr/>
          <p:nvPr/>
        </p:nvSpPr>
        <p:spPr>
          <a:xfrm>
            <a:off x="866045" y="2276872"/>
            <a:ext cx="5955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②看全文，</a:t>
            </a:r>
            <a:r>
              <a:rPr lang="zh-CN" altLang="en-US" sz="2800" b="1" dirty="0"/>
              <a:t>梳理行文思路，</a:t>
            </a:r>
            <a:r>
              <a:rPr lang="zh-CN" altLang="zh-CN" sz="2800" b="1" dirty="0"/>
              <a:t>概括</a:t>
            </a:r>
            <a:r>
              <a:rPr lang="zh-CN" altLang="en-US" sz="2800" b="1" dirty="0"/>
              <a:t>提炼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52128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说明文类型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23528" y="126876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endParaRPr lang="zh-CN" altLang="en-US" sz="2800" b="1" dirty="0"/>
          </a:p>
        </p:txBody>
      </p:sp>
      <p:sp>
        <p:nvSpPr>
          <p:cNvPr id="22" name="矩形 21"/>
          <p:cNvSpPr/>
          <p:nvPr/>
        </p:nvSpPr>
        <p:spPr>
          <a:xfrm>
            <a:off x="599106" y="1772816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）判断说明对象</a:t>
            </a:r>
            <a:endParaRPr lang="zh-CN" altLang="en-US" sz="2800" b="1" dirty="0"/>
          </a:p>
        </p:txBody>
      </p: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6045" y="2276872"/>
            <a:ext cx="5955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/>
              <a:t>②看全文，</a:t>
            </a:r>
            <a:r>
              <a:rPr lang="zh-CN" altLang="en-US" sz="2800" b="1" dirty="0"/>
              <a:t>梳理行文思路，</a:t>
            </a:r>
            <a:r>
              <a:rPr lang="zh-CN" altLang="zh-CN" sz="2800" b="1" dirty="0"/>
              <a:t>概括</a:t>
            </a:r>
            <a:r>
              <a:rPr lang="zh-CN" altLang="en-US" sz="2800" b="1" dirty="0"/>
              <a:t>提炼</a:t>
            </a:r>
          </a:p>
        </p:txBody>
      </p:sp>
      <p:sp>
        <p:nvSpPr>
          <p:cNvPr id="21" name="矩形 20"/>
          <p:cNvSpPr/>
          <p:nvPr/>
        </p:nvSpPr>
        <p:spPr>
          <a:xfrm>
            <a:off x="2483768" y="2996952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基因疗法离我们还有多远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59632" y="3573016"/>
            <a:ext cx="6768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6.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下面对本文说明的主要内容，概括最准确的一项是（   ）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基因疗法离我们还很遥远。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B.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基因疗法与癌症的关系。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基因疗法临床治疗的风险。</a:t>
            </a:r>
            <a:endParaRPr lang="en-US" altLang="zh-CN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基因疗法的治疗原理与应用探索。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059831" y="220486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832" y="2996952"/>
            <a:ext cx="2520281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说明方法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1" y="3789040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说明文语言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1" y="4593322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说明顺序</a:t>
            </a:r>
          </a:p>
        </p:txBody>
      </p:sp>
      <p:grpSp>
        <p:nvGrpSpPr>
          <p:cNvPr id="2" name="组合 31"/>
          <p:cNvGrpSpPr/>
          <p:nvPr/>
        </p:nvGrpSpPr>
        <p:grpSpPr>
          <a:xfrm>
            <a:off x="323528" y="548680"/>
            <a:ext cx="3528392" cy="769441"/>
            <a:chOff x="2843808" y="2780928"/>
            <a:chExt cx="3528392" cy="769441"/>
          </a:xfrm>
        </p:grpSpPr>
        <p:grpSp>
          <p:nvGrpSpPr>
            <p:cNvPr id="3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683568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说明文文体知识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872" y="548680"/>
            <a:ext cx="10081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00B050"/>
                </a:solidFill>
              </a:rPr>
              <a:t>﹏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52128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619672" y="1899989"/>
            <a:ext cx="6480720" cy="155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①举例子</a:t>
            </a:r>
            <a:r>
              <a:rPr lang="en-US" altLang="zh-CN" sz="2800" b="1" dirty="0"/>
              <a:t>  </a:t>
            </a:r>
            <a:r>
              <a:rPr lang="zh-CN" altLang="zh-CN" sz="2800" b="1" dirty="0"/>
              <a:t> ②分类别</a:t>
            </a:r>
            <a:r>
              <a:rPr lang="en-US" altLang="zh-CN" sz="2800" b="1" dirty="0"/>
              <a:t>  </a:t>
            </a:r>
            <a:r>
              <a:rPr lang="zh-CN" altLang="zh-CN" sz="2800" b="1" dirty="0"/>
              <a:t> ③列数字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/>
              <a:t>④作比较 </a:t>
            </a:r>
            <a:r>
              <a:rPr lang="en-US" altLang="zh-CN" sz="2800" b="1" dirty="0"/>
              <a:t>  </a:t>
            </a:r>
            <a:r>
              <a:rPr lang="zh-CN" altLang="zh-CN" sz="2800" b="1" dirty="0"/>
              <a:t>⑤打比方</a:t>
            </a:r>
            <a:r>
              <a:rPr lang="en-US" altLang="zh-CN" sz="2800" b="1" dirty="0"/>
              <a:t>  </a:t>
            </a:r>
            <a:r>
              <a:rPr lang="zh-CN" altLang="zh-CN" sz="2800" b="1" dirty="0"/>
              <a:t>⑥下定义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/>
              <a:t>⑦作诠释 </a:t>
            </a:r>
            <a:r>
              <a:rPr lang="en-US" altLang="zh-CN" sz="2800" b="1" dirty="0"/>
              <a:t>  </a:t>
            </a:r>
            <a:r>
              <a:rPr lang="zh-CN" altLang="zh-CN" sz="2800" b="1" dirty="0"/>
              <a:t>⑧引资料</a:t>
            </a:r>
            <a:r>
              <a:rPr lang="en-US" altLang="zh-CN" sz="2800" b="1" dirty="0"/>
              <a:t>  </a:t>
            </a:r>
            <a:r>
              <a:rPr lang="zh-CN" altLang="zh-CN" sz="2800" b="1" dirty="0"/>
              <a:t> ⑨摹状貌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9592" y="119675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常见说明方法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3608" y="2263512"/>
            <a:ext cx="72008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①列数字：有具体的</a:t>
            </a:r>
            <a:r>
              <a:rPr lang="zh-CN" altLang="zh-CN" sz="2800" b="1" dirty="0">
                <a:solidFill>
                  <a:srgbClr val="FF0000"/>
                </a:solidFill>
              </a:rPr>
              <a:t>数字</a:t>
            </a:r>
            <a:r>
              <a:rPr lang="zh-CN" altLang="zh-CN" sz="2800" b="1" dirty="0"/>
              <a:t>（确数、约数、百分数、度数等等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 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有些数字不是说明事物</a:t>
            </a:r>
            <a:r>
              <a:rPr lang="zh-CN" altLang="en-US" sz="2800" b="1" dirty="0"/>
              <a:t>特点作用</a:t>
            </a:r>
            <a:r>
              <a:rPr lang="zh-CN" altLang="zh-CN" sz="2800" b="1" dirty="0"/>
              <a:t>，就不是列数字。</a:t>
            </a:r>
            <a:endParaRPr lang="en-US" altLang="zh-CN" sz="2800" b="1" dirty="0"/>
          </a:p>
          <a:p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08720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115616" y="4321782"/>
            <a:ext cx="7056784" cy="155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1937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月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日中国军队在此抗击日本帝国主义的侵略，揭开了中国人民全面抗战的序幕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  <a:endParaRPr lang="zh-CN" altLang="en-US" sz="28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171399"/>
            <a:ext cx="10332640" cy="70294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1178749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115616" y="2416239"/>
            <a:ext cx="65527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②分类别：</a:t>
            </a:r>
            <a:r>
              <a:rPr lang="zh-CN" altLang="zh-CN" sz="2800" b="1" dirty="0">
                <a:solidFill>
                  <a:srgbClr val="FF0000"/>
                </a:solidFill>
              </a:rPr>
              <a:t>一类（种）是</a:t>
            </a:r>
            <a:r>
              <a:rPr lang="zh-CN" altLang="zh-CN" sz="2800" b="1" dirty="0"/>
              <a:t>，</a:t>
            </a:r>
            <a:r>
              <a:rPr lang="zh-CN" altLang="zh-CN" sz="2800" b="1" dirty="0">
                <a:solidFill>
                  <a:srgbClr val="FF0000"/>
                </a:solidFill>
              </a:rPr>
              <a:t>另一类（种）是</a:t>
            </a:r>
            <a:r>
              <a:rPr lang="zh-CN" altLang="en-US" sz="2800" b="1" dirty="0"/>
              <a:t>；</a:t>
            </a:r>
            <a:r>
              <a:rPr lang="zh-CN" altLang="zh-CN" sz="2800" b="1" dirty="0"/>
              <a:t>或者包含明确的分类说明，比如《看云识天气》中分</a:t>
            </a:r>
            <a:r>
              <a:rPr lang="zh-CN" altLang="zh-CN" sz="2800" b="1" dirty="0">
                <a:solidFill>
                  <a:srgbClr val="FF0000"/>
                </a:solidFill>
              </a:rPr>
              <a:t>薄云</a:t>
            </a:r>
            <a:r>
              <a:rPr lang="zh-CN" altLang="zh-CN" sz="2800" b="1" dirty="0"/>
              <a:t>和</a:t>
            </a:r>
            <a:r>
              <a:rPr lang="zh-CN" altLang="zh-CN" sz="2800" b="1" dirty="0">
                <a:solidFill>
                  <a:srgbClr val="FF0000"/>
                </a:solidFill>
              </a:rPr>
              <a:t>厚云两类</a:t>
            </a:r>
            <a:r>
              <a:rPr lang="zh-CN" altLang="zh-CN" sz="2800" b="1" dirty="0"/>
              <a:t>说明云和天气的关系。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24136" y="-243407"/>
            <a:ext cx="10332640" cy="710140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1187624" y="2708920"/>
            <a:ext cx="6696744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③举例子：列举有代表性的具体事例，常出现</a:t>
            </a:r>
            <a:r>
              <a:rPr lang="zh-CN" altLang="zh-CN" sz="2800" b="1" dirty="0">
                <a:solidFill>
                  <a:srgbClr val="FF0000"/>
                </a:solidFill>
              </a:rPr>
              <a:t>“例如”“比如”“譬如”</a:t>
            </a:r>
            <a:r>
              <a:rPr lang="zh-CN" altLang="zh-CN" sz="2800" b="1" dirty="0"/>
              <a:t>。</a:t>
            </a:r>
            <a:r>
              <a:rPr lang="zh-CN" altLang="en-US" sz="2800" b="1" dirty="0"/>
              <a:t>例</a:t>
            </a:r>
            <a:r>
              <a:rPr lang="zh-CN" altLang="zh-CN" sz="2800" b="1" dirty="0"/>
              <a:t>如刚才讲以上两种说明方法的判定时都用了“比如”引导的例子做说明，这都是举例子。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3608" y="2263512"/>
            <a:ext cx="72008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①列数字：有具体的</a:t>
            </a:r>
            <a:r>
              <a:rPr lang="zh-CN" altLang="zh-CN" sz="2800" b="1" dirty="0">
                <a:solidFill>
                  <a:srgbClr val="FF0000"/>
                </a:solidFill>
              </a:rPr>
              <a:t>数字</a:t>
            </a:r>
            <a:r>
              <a:rPr lang="zh-CN" altLang="zh-CN" sz="2800" b="1" dirty="0"/>
              <a:t>（确数、约数、百分数、度数等等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 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有些数字不是说明事物的作用，就不是列数字。</a:t>
            </a:r>
            <a:endParaRPr lang="en-US" altLang="zh-CN" sz="2800" b="1" dirty="0"/>
          </a:p>
          <a:p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08720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115616" y="4321782"/>
            <a:ext cx="7056784" cy="155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1937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月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日中国军队在此抗击日本帝国主义的侵略，揭开了中国人民全面抗战的序幕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  <a:endParaRPr lang="zh-CN" altLang="en-US" sz="28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24136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83568" y="2132856"/>
            <a:ext cx="7920880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④作比较：说明事物与另一事物进行比较，句子中常包含</a:t>
            </a:r>
            <a:r>
              <a:rPr lang="zh-CN" altLang="zh-CN" sz="2800" b="1" dirty="0">
                <a:solidFill>
                  <a:srgbClr val="FF0000"/>
                </a:solidFill>
              </a:rPr>
              <a:t>“比”“而”“相对于”“较”</a:t>
            </a:r>
            <a:r>
              <a:rPr lang="zh-CN" altLang="en-US" sz="2800" b="1" dirty="0">
                <a:solidFill>
                  <a:srgbClr val="FF0000"/>
                </a:solidFill>
              </a:rPr>
              <a:t>“但”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/>
              <a:t>比如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  <a:r>
              <a:rPr lang="zh-CN" altLang="zh-CN" sz="2800" b="1" dirty="0"/>
              <a:t>中</a:t>
            </a:r>
            <a:r>
              <a:rPr lang="en-US" altLang="zh-CN" sz="2800" b="1" dirty="0"/>
              <a:t>“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永定河发水时来势很猛，以前两岸河堤常被冲毁，</a:t>
            </a:r>
            <a:r>
              <a:rPr lang="zh-CN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但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这座桥极少出事</a:t>
            </a:r>
            <a:r>
              <a:rPr lang="en-US" altLang="zh-CN" sz="2800" b="1" dirty="0"/>
              <a:t>”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对比是比较，同向的相比也是比较。</a:t>
            </a:r>
          </a:p>
          <a:p>
            <a:endParaRPr lang="zh-CN" altLang="zh-CN" sz="2800" b="1" dirty="0"/>
          </a:p>
        </p:txBody>
      </p:sp>
      <p:sp>
        <p:nvSpPr>
          <p:cNvPr id="23" name="矩形 22"/>
          <p:cNvSpPr/>
          <p:nvPr/>
        </p:nvSpPr>
        <p:spPr>
          <a:xfrm>
            <a:off x="755576" y="4725144"/>
            <a:ext cx="7776864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⑤打比方：</a:t>
            </a:r>
            <a:r>
              <a:rPr lang="zh-CN" altLang="zh-CN" sz="2800" b="1" dirty="0">
                <a:solidFill>
                  <a:srgbClr val="FF0000"/>
                </a:solidFill>
              </a:rPr>
              <a:t>“像……”“仿佛……”“如……”“犹如……”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  <a:r>
              <a:rPr lang="en-US" altLang="zh-CN" sz="2800" b="1" dirty="0"/>
              <a:t>“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桥洞不是普通半圆而是像一张弓</a:t>
            </a:r>
            <a:r>
              <a:rPr lang="en-US" altLang="zh-CN" sz="2800" b="1" dirty="0"/>
              <a:t>”</a:t>
            </a:r>
            <a:r>
              <a:rPr lang="zh-CN" altLang="zh-CN" sz="2800" b="1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24136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115616" y="2276872"/>
            <a:ext cx="7200800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⑥下定义：表述上使用</a:t>
            </a:r>
            <a:r>
              <a:rPr lang="zh-CN" altLang="zh-CN" sz="2800" b="1" dirty="0">
                <a:solidFill>
                  <a:srgbClr val="FF0000"/>
                </a:solidFill>
              </a:rPr>
              <a:t>“……是……”“……这就是”“……叫（作）……”</a:t>
            </a:r>
            <a:r>
              <a:rPr lang="zh-CN" altLang="zh-CN" sz="2800" b="1" dirty="0"/>
              <a:t>的判断句式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“秋冬之交，天气晴朗的空中，在一定高度上气温反比低处高，这叫逆温层。”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            ----《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大自然的语言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》</a:t>
            </a:r>
          </a:p>
          <a:p>
            <a:pPr>
              <a:lnSpc>
                <a:spcPts val="3900"/>
              </a:lnSpc>
            </a:pPr>
            <a:endParaRPr lang="zh-CN" altLang="zh-CN" sz="28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8"/>
            <a:ext cx="10332640" cy="710140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592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827584" y="1977221"/>
            <a:ext cx="727280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不是具有以上形式特点的就是下定义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18-7.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对下列句子使用的说明方法判断不准确的一项（   ）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 C.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声调</a:t>
            </a:r>
            <a:r>
              <a:rPr lang="zh-CN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是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由声带振动时的长度、张力、质量和位置决定的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。（下定义）</a:t>
            </a:r>
            <a:endParaRPr lang="en-US" altLang="zh-CN" sz="2800" b="1" dirty="0"/>
          </a:p>
        </p:txBody>
      </p:sp>
      <p:sp>
        <p:nvSpPr>
          <p:cNvPr id="23" name="矩形 22"/>
          <p:cNvSpPr/>
          <p:nvPr/>
        </p:nvSpPr>
        <p:spPr>
          <a:xfrm>
            <a:off x="827584" y="5210616"/>
            <a:ext cx="7776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/>
              <a:t>声调是指音节中具有区别意义作用的音高变化</a:t>
            </a:r>
            <a:r>
              <a:rPr lang="zh-CN" altLang="en-US" sz="2800" b="1" dirty="0"/>
              <a:t>。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24136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115616" y="1988840"/>
            <a:ext cx="7488832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⑦作诠释：对事物做大概的介绍，常含有</a:t>
            </a:r>
            <a:r>
              <a:rPr lang="zh-CN" altLang="zh-CN" sz="2800" b="1" dirty="0">
                <a:solidFill>
                  <a:srgbClr val="FF0000"/>
                </a:solidFill>
              </a:rPr>
              <a:t>“由于”“这是由……造成的”</a:t>
            </a:r>
            <a:r>
              <a:rPr lang="zh-CN" altLang="zh-CN" sz="2800" b="1" dirty="0"/>
              <a:t>类的词语。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由于各拱相联，所以这种桥叫作联拱石桥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                    ——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</a:p>
          <a:p>
            <a:endParaRPr lang="zh-CN" altLang="zh-CN" sz="2800" b="1" dirty="0"/>
          </a:p>
        </p:txBody>
      </p:sp>
      <p:sp>
        <p:nvSpPr>
          <p:cNvPr id="26" name="矩形 25"/>
          <p:cNvSpPr/>
          <p:nvPr/>
        </p:nvSpPr>
        <p:spPr>
          <a:xfrm>
            <a:off x="539552" y="4572560"/>
            <a:ext cx="8280920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下定义和作诠释的区别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en-US" sz="2800" b="1" dirty="0"/>
              <a:t>下定义：</a:t>
            </a:r>
            <a:r>
              <a:rPr lang="zh-CN" altLang="zh-CN" sz="2800" b="1" dirty="0"/>
              <a:t>用简明语言，指出被说明对象的本质特点</a:t>
            </a:r>
            <a:r>
              <a:rPr lang="zh-CN" altLang="en-US" sz="2800" b="1" dirty="0"/>
              <a:t>。</a:t>
            </a:r>
            <a:r>
              <a:rPr lang="zh-CN" altLang="zh-CN" sz="2800" b="1" dirty="0"/>
              <a:t>作诠释</a:t>
            </a:r>
            <a:r>
              <a:rPr lang="zh-CN" altLang="en-US" sz="2800" b="1" dirty="0"/>
              <a:t>：</a:t>
            </a:r>
            <a:r>
              <a:rPr lang="zh-CN" altLang="zh-CN" sz="2800" b="1" dirty="0"/>
              <a:t>对事物或事理的某些性质特点做适当解说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24136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043608" y="2708920"/>
            <a:ext cx="75608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 </a:t>
            </a:r>
            <a:r>
              <a:rPr lang="zh-CN" altLang="zh-CN" sz="2800" b="1" dirty="0"/>
              <a:t>⑧引资料：一般都有</a:t>
            </a:r>
            <a:r>
              <a:rPr lang="zh-CN" altLang="zh-CN" sz="2800" b="1" dirty="0">
                <a:solidFill>
                  <a:srgbClr val="FF0000"/>
                </a:solidFill>
              </a:rPr>
              <a:t>引号</a:t>
            </a:r>
            <a:r>
              <a:rPr lang="zh-CN" altLang="zh-CN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阿公阿婆，种麦插禾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 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         ——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《大自然的语言》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zh-CN" sz="2800" b="1" dirty="0"/>
              <a:t>）判断说明方法：记住标志</a:t>
            </a:r>
            <a:r>
              <a:rPr lang="zh-CN" altLang="en-US" sz="2800" b="1" dirty="0"/>
              <a:t>性</a:t>
            </a:r>
            <a:r>
              <a:rPr lang="zh-CN" altLang="zh-CN" sz="2800" b="1" dirty="0"/>
              <a:t>词语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043608" y="2492896"/>
            <a:ext cx="705678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⑨摹状貌：</a:t>
            </a:r>
            <a:r>
              <a:rPr lang="zh-CN" altLang="zh-CN" sz="2800" b="1" dirty="0">
                <a:solidFill>
                  <a:srgbClr val="FF0000"/>
                </a:solidFill>
              </a:rPr>
              <a:t>描摹</a:t>
            </a:r>
            <a:r>
              <a:rPr lang="zh-CN" altLang="zh-CN" sz="2800" b="1" dirty="0"/>
              <a:t>事物的状态样貌。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</a:t>
            </a: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这些石刻狮子，有的母子相抱，有的交头接耳，有的像倾听水声，有的像注视行人，千态万状，惟妙惟肖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39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              ——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《中国石拱桥》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972616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5193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</a:t>
            </a:r>
            <a:r>
              <a:rPr lang="zh-CN" altLang="en-US" sz="2800" b="1" dirty="0"/>
              <a:t>说明方法的作用</a:t>
            </a:r>
            <a:endParaRPr lang="zh-CN" altLang="zh-CN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115616" y="486916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115616" y="1969676"/>
            <a:ext cx="3587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/>
              <a:t>首先，记住作用的关键词</a:t>
            </a:r>
          </a:p>
        </p:txBody>
      </p:sp>
      <p:sp>
        <p:nvSpPr>
          <p:cNvPr id="26" name="矩形 25"/>
          <p:cNvSpPr/>
          <p:nvPr/>
        </p:nvSpPr>
        <p:spPr>
          <a:xfrm>
            <a:off x="1331640" y="2492896"/>
            <a:ext cx="58326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/>
              <a:t>①举例子：</a:t>
            </a:r>
            <a:r>
              <a:rPr lang="zh-CN" altLang="en-US" sz="2000" b="1" dirty="0">
                <a:solidFill>
                  <a:srgbClr val="FF0000"/>
                </a:solidFill>
              </a:rPr>
              <a:t>更</a:t>
            </a:r>
            <a:r>
              <a:rPr lang="zh-CN" altLang="zh-CN" sz="2000" b="1" dirty="0">
                <a:solidFill>
                  <a:srgbClr val="FF0000"/>
                </a:solidFill>
              </a:rPr>
              <a:t>具体</a:t>
            </a:r>
            <a:r>
              <a:rPr lang="zh-CN" altLang="en-US" sz="2000" b="1" dirty="0">
                <a:solidFill>
                  <a:srgbClr val="FF0000"/>
                </a:solidFill>
              </a:rPr>
              <a:t>、更有说服力</a:t>
            </a:r>
            <a:r>
              <a:rPr lang="zh-CN" altLang="zh-CN" sz="2000" b="1" dirty="0"/>
              <a:t>地说明了说明对象的××特点。</a:t>
            </a:r>
            <a:r>
              <a:rPr lang="en-US" altLang="zh-CN" sz="2000" b="1" dirty="0"/>
              <a:t> </a:t>
            </a:r>
            <a:endParaRPr lang="zh-CN" altLang="zh-CN" sz="2000" b="1" dirty="0"/>
          </a:p>
          <a:p>
            <a:r>
              <a:rPr lang="zh-CN" altLang="zh-CN" sz="2000" b="1" dirty="0"/>
              <a:t>②分类别：</a:t>
            </a:r>
            <a:r>
              <a:rPr lang="zh-CN" altLang="zh-CN" sz="2000" b="1" dirty="0">
                <a:solidFill>
                  <a:srgbClr val="00B050"/>
                </a:solidFill>
              </a:rPr>
              <a:t>条理清楚</a:t>
            </a:r>
            <a:r>
              <a:rPr lang="zh-CN" altLang="zh-CN" sz="2000" b="1" dirty="0"/>
              <a:t>地说明了说明对象的××特点。</a:t>
            </a:r>
            <a:r>
              <a:rPr lang="en-US" altLang="zh-CN" sz="2000" b="1" dirty="0"/>
              <a:t>  </a:t>
            </a:r>
            <a:endParaRPr lang="zh-CN" altLang="zh-CN" sz="2000" b="1" dirty="0"/>
          </a:p>
          <a:p>
            <a:r>
              <a:rPr lang="zh-CN" altLang="zh-CN" sz="2000" b="1" dirty="0"/>
              <a:t>③列数字：</a:t>
            </a:r>
            <a:r>
              <a:rPr lang="zh-CN" altLang="zh-CN" sz="2000" b="1" dirty="0">
                <a:solidFill>
                  <a:srgbClr val="FF0000"/>
                </a:solidFill>
              </a:rPr>
              <a:t>具体而准确</a:t>
            </a:r>
            <a:r>
              <a:rPr lang="zh-CN" altLang="zh-CN" sz="2000" b="1" dirty="0"/>
              <a:t>地说明说明对象的××特点。使说明</a:t>
            </a:r>
            <a:r>
              <a:rPr lang="zh-CN" altLang="zh-CN" sz="2000" b="1" dirty="0">
                <a:solidFill>
                  <a:srgbClr val="FF0000"/>
                </a:solidFill>
              </a:rPr>
              <a:t>更有说服力</a:t>
            </a:r>
            <a:r>
              <a:rPr lang="zh-CN" altLang="zh-CN" sz="2000" b="1" dirty="0"/>
              <a:t>。</a:t>
            </a:r>
            <a:endParaRPr lang="zh-CN" altLang="en-US" sz="2000" b="1" dirty="0"/>
          </a:p>
        </p:txBody>
      </p:sp>
      <p:sp>
        <p:nvSpPr>
          <p:cNvPr id="27" name="矩形 26"/>
          <p:cNvSpPr/>
          <p:nvPr/>
        </p:nvSpPr>
        <p:spPr>
          <a:xfrm>
            <a:off x="1331640" y="4005064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/>
              <a:t>④作比较：</a:t>
            </a:r>
            <a:r>
              <a:rPr lang="zh-CN" altLang="zh-CN" sz="2000" b="1" dirty="0">
                <a:solidFill>
                  <a:srgbClr val="00B050"/>
                </a:solidFill>
              </a:rPr>
              <a:t>突出</a:t>
            </a:r>
            <a:r>
              <a:rPr lang="zh-CN" altLang="zh-CN" sz="2000" b="1" dirty="0"/>
              <a:t>地说明了说明对象的××特点。</a:t>
            </a:r>
            <a:r>
              <a:rPr lang="en-US" altLang="zh-CN" sz="2000" b="1" dirty="0"/>
              <a:t>  </a:t>
            </a:r>
            <a:endParaRPr lang="zh-CN" altLang="zh-CN" sz="2000" b="1" dirty="0"/>
          </a:p>
          <a:p>
            <a:r>
              <a:rPr lang="zh-CN" altLang="zh-CN" sz="2000" b="1" dirty="0"/>
              <a:t>⑤打比方：</a:t>
            </a:r>
            <a:r>
              <a:rPr lang="zh-CN" altLang="zh-CN" sz="2000" b="1" dirty="0">
                <a:solidFill>
                  <a:srgbClr val="FF0000"/>
                </a:solidFill>
              </a:rPr>
              <a:t>生动形象</a:t>
            </a:r>
            <a:r>
              <a:rPr lang="zh-CN" altLang="zh-CN" sz="2000" b="1" dirty="0"/>
              <a:t>地说明说明对象的××特点。</a:t>
            </a:r>
            <a:r>
              <a:rPr lang="en-US" altLang="zh-CN" sz="2000" b="1" dirty="0"/>
              <a:t>    </a:t>
            </a:r>
            <a:endParaRPr lang="zh-CN" altLang="zh-CN" sz="2000" b="1" dirty="0"/>
          </a:p>
          <a:p>
            <a:r>
              <a:rPr lang="zh-CN" altLang="zh-CN" sz="2000" b="1" dirty="0"/>
              <a:t>⑥下定义：</a:t>
            </a:r>
            <a:r>
              <a:rPr lang="zh-CN" altLang="zh-CN" sz="2000" b="1" dirty="0">
                <a:solidFill>
                  <a:srgbClr val="00B050"/>
                </a:solidFill>
              </a:rPr>
              <a:t>更科学更本质地</a:t>
            </a:r>
            <a:r>
              <a:rPr lang="zh-CN" altLang="zh-CN" sz="2000" b="1" dirty="0"/>
              <a:t>说明说明对象的××特点。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1331640" y="4964975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/>
              <a:t>⑦作诠释：</a:t>
            </a:r>
            <a:r>
              <a:rPr lang="zh-CN" altLang="zh-CN" b="1" dirty="0">
                <a:solidFill>
                  <a:srgbClr val="FF0000"/>
                </a:solidFill>
              </a:rPr>
              <a:t>通俗易懂</a:t>
            </a:r>
            <a:r>
              <a:rPr lang="zh-CN" altLang="zh-CN" b="1" dirty="0"/>
              <a:t>地说明说明对象的××特点。</a:t>
            </a:r>
          </a:p>
          <a:p>
            <a:r>
              <a:rPr lang="zh-CN" altLang="zh-CN" b="1" dirty="0"/>
              <a:t>⑧引资料：引用</a:t>
            </a:r>
            <a:r>
              <a:rPr lang="zh-CN" altLang="zh-CN" b="1" dirty="0">
                <a:solidFill>
                  <a:srgbClr val="00B050"/>
                </a:solidFill>
              </a:rPr>
              <a:t>名言格言</a:t>
            </a:r>
            <a:r>
              <a:rPr lang="zh-CN" altLang="zh-CN" b="1" dirty="0"/>
              <a:t>，增强</a:t>
            </a:r>
            <a:r>
              <a:rPr lang="zh-CN" altLang="zh-CN" b="1" dirty="0">
                <a:solidFill>
                  <a:srgbClr val="00B050"/>
                </a:solidFill>
              </a:rPr>
              <a:t>说服力</a:t>
            </a:r>
            <a:r>
              <a:rPr lang="zh-CN" altLang="zh-CN" b="1" dirty="0"/>
              <a:t>；引用</a:t>
            </a:r>
            <a:r>
              <a:rPr lang="zh-CN" altLang="zh-CN" b="1" dirty="0">
                <a:solidFill>
                  <a:srgbClr val="00B050"/>
                </a:solidFill>
              </a:rPr>
              <a:t>神话传说</a:t>
            </a:r>
            <a:r>
              <a:rPr lang="zh-CN" altLang="en-US" b="1" dirty="0">
                <a:solidFill>
                  <a:srgbClr val="00B050"/>
                </a:solidFill>
              </a:rPr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  </a:t>
            </a:r>
            <a:r>
              <a:rPr lang="zh-CN" altLang="zh-CN" b="1" dirty="0">
                <a:solidFill>
                  <a:srgbClr val="00B050"/>
                </a:solidFill>
              </a:rPr>
              <a:t>谜语趣事</a:t>
            </a:r>
            <a:r>
              <a:rPr lang="zh-CN" altLang="zh-CN" b="1" dirty="0"/>
              <a:t>增强</a:t>
            </a:r>
            <a:r>
              <a:rPr lang="zh-CN" altLang="zh-CN" b="1" dirty="0">
                <a:solidFill>
                  <a:srgbClr val="00B050"/>
                </a:solidFill>
              </a:rPr>
              <a:t>趣味性。</a:t>
            </a:r>
          </a:p>
          <a:p>
            <a:r>
              <a:rPr lang="zh-CN" altLang="zh-CN" b="1" dirty="0"/>
              <a:t>⑨摹状貌：</a:t>
            </a:r>
            <a:r>
              <a:rPr lang="zh-CN" altLang="zh-CN" b="1" dirty="0">
                <a:solidFill>
                  <a:srgbClr val="FF0000"/>
                </a:solidFill>
              </a:rPr>
              <a:t>具体形象</a:t>
            </a:r>
            <a:r>
              <a:rPr lang="zh-CN" altLang="zh-CN" b="1" dirty="0"/>
              <a:t>地说明说明对象的××特点。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52128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</a:t>
            </a:r>
            <a:r>
              <a:rPr lang="zh-CN" altLang="en-US" sz="2800" b="1" dirty="0"/>
              <a:t>说明方法的作用</a:t>
            </a:r>
            <a:endParaRPr lang="zh-CN" altLang="zh-CN" sz="2800" b="1" dirty="0"/>
          </a:p>
        </p:txBody>
      </p:sp>
      <p:sp>
        <p:nvSpPr>
          <p:cNvPr id="23" name="矩形 22"/>
          <p:cNvSpPr/>
          <p:nvPr/>
        </p:nvSpPr>
        <p:spPr>
          <a:xfrm>
            <a:off x="1115616" y="1916832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其次，</a:t>
            </a:r>
            <a:r>
              <a:rPr lang="zh-CN" altLang="zh-CN" sz="2400" b="1" dirty="0"/>
              <a:t>结合</a:t>
            </a:r>
            <a:r>
              <a:rPr lang="zh-CN" altLang="en-US" sz="2400" b="1" dirty="0"/>
              <a:t>具体</a:t>
            </a:r>
            <a:r>
              <a:rPr lang="zh-CN" altLang="zh-CN" sz="2400" b="1" dirty="0"/>
              <a:t>语境细致分析</a:t>
            </a:r>
            <a:r>
              <a:rPr lang="zh-CN" altLang="en-US" sz="2400" b="1" dirty="0"/>
              <a:t>此处说明方法</a:t>
            </a:r>
            <a:r>
              <a:rPr lang="zh-CN" altLang="zh-CN" sz="2400" b="1" dirty="0"/>
              <a:t>说明了谁的什么特点</a:t>
            </a:r>
            <a:r>
              <a:rPr lang="zh-CN" altLang="en-US" sz="2400" b="1" dirty="0"/>
              <a:t>。</a:t>
            </a:r>
            <a:endParaRPr lang="zh-CN" altLang="en-US" sz="2400" dirty="0"/>
          </a:p>
        </p:txBody>
      </p:sp>
      <p:sp>
        <p:nvSpPr>
          <p:cNvPr id="29" name="矩形 28"/>
          <p:cNvSpPr/>
          <p:nvPr/>
        </p:nvSpPr>
        <p:spPr>
          <a:xfrm>
            <a:off x="1115616" y="2780928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/>
              <a:t>①考虑说明对象的特点</a:t>
            </a:r>
            <a:endParaRPr lang="en-US" altLang="zh-CN" sz="2400" b="1" dirty="0"/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永定河发水时来势很猛，以前两岸河堤常被冲毁，但这座桥极少出事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                          ——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《中国石拱桥》</a:t>
            </a:r>
          </a:p>
        </p:txBody>
      </p:sp>
      <p:sp>
        <p:nvSpPr>
          <p:cNvPr id="30" name="矩形 29"/>
          <p:cNvSpPr/>
          <p:nvPr/>
        </p:nvSpPr>
        <p:spPr>
          <a:xfrm>
            <a:off x="1115616" y="4145012"/>
            <a:ext cx="7056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②考虑说明方法附近的语句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赵州桥高度的技术水平和不朽的艺术价值，充分显示了我国劳动人民的智慧和力量。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桥的主要设计者李春就是一位杰出的工匠，在桥头的碑文里刻着他的名字。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                          ——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《中国石拱桥》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说明方法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7584" y="962725"/>
            <a:ext cx="655272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zh-CN" sz="2800" b="1" dirty="0"/>
              <a:t>）判断</a:t>
            </a:r>
            <a:r>
              <a:rPr lang="zh-CN" altLang="en-US" sz="2800" b="1" dirty="0"/>
              <a:t>说明方法的作用</a:t>
            </a:r>
            <a:endParaRPr lang="zh-CN" altLang="zh-CN" sz="2800" b="1" dirty="0"/>
          </a:p>
        </p:txBody>
      </p:sp>
      <p:sp>
        <p:nvSpPr>
          <p:cNvPr id="25" name="矩形 24"/>
          <p:cNvSpPr/>
          <p:nvPr/>
        </p:nvSpPr>
        <p:spPr>
          <a:xfrm>
            <a:off x="1043608" y="2060848"/>
            <a:ext cx="6984776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zh-CN" sz="2400" b="1" dirty="0"/>
              <a:t>③考虑文段的核心句：</a:t>
            </a:r>
            <a:endParaRPr lang="en-US" altLang="zh-CN" sz="2400" b="1" dirty="0"/>
          </a:p>
          <a:p>
            <a:pPr>
              <a:lnSpc>
                <a:spcPts val="2880"/>
              </a:lnSpc>
            </a:pP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80"/>
              </a:lnSpc>
            </a:pP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19-7.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分析段落中所用说明方法及其作用。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8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此外，啄木鸟“森林医生”的称号可名不虚传。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山东省泰安林科所在</a:t>
            </a: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1000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多亩杨树林中连续</a:t>
            </a: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年开展实验，研究发现啄木鸟对天牛、黄刺蛾等害虫都有很好的防治作用。</a:t>
            </a:r>
            <a:r>
              <a:rPr lang="zh-CN" altLang="zh-CN" sz="2400" b="1" u="sng" dirty="0">
                <a:latin typeface="楷体" pitchFamily="49" charset="-122"/>
                <a:ea typeface="楷体" pitchFamily="49" charset="-122"/>
              </a:rPr>
              <a:t>其中，仅光肩星天牛就由原来的</a:t>
            </a:r>
            <a:r>
              <a:rPr lang="en-US" altLang="zh-CN" sz="2400" b="1" u="sng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100</a:t>
            </a:r>
            <a:r>
              <a:rPr lang="zh-CN" altLang="zh-CN" sz="2400" b="1" u="sng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株树</a:t>
            </a:r>
            <a:r>
              <a:rPr lang="en-US" altLang="zh-CN" sz="2400" b="1" u="sng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80</a:t>
            </a:r>
            <a:r>
              <a:rPr lang="zh-CN" altLang="zh-CN" sz="2400" b="1" u="sng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个</a:t>
            </a:r>
            <a:r>
              <a:rPr lang="zh-CN" altLang="zh-CN" sz="2400" b="1" u="sng" dirty="0">
                <a:latin typeface="楷体" pitchFamily="49" charset="-122"/>
                <a:ea typeface="楷体" pitchFamily="49" charset="-122"/>
              </a:rPr>
              <a:t>幼虫降低至</a:t>
            </a:r>
            <a:r>
              <a:rPr lang="en-US" altLang="zh-CN" sz="2400" b="1" u="sng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0.8</a:t>
            </a:r>
            <a:r>
              <a:rPr lang="zh-CN" altLang="zh-CN" sz="2400" b="1" u="sng" dirty="0">
                <a:latin typeface="楷体" pitchFamily="49" charset="-122"/>
                <a:ea typeface="楷体" pitchFamily="49" charset="-122"/>
              </a:rPr>
              <a:t>个幼虫。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616" y="522920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使用举例子、列数字的说明方法，说明啄木鸟“森林医生” 的称号名不虚传。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059831" y="220486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832" y="3049796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1" y="3873242"/>
            <a:ext cx="2520281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说明文语言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1" y="467752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说明顺序</a:t>
            </a:r>
          </a:p>
        </p:txBody>
      </p:sp>
      <p:grpSp>
        <p:nvGrpSpPr>
          <p:cNvPr id="2" name="组合 31"/>
          <p:cNvGrpSpPr/>
          <p:nvPr/>
        </p:nvGrpSpPr>
        <p:grpSpPr>
          <a:xfrm>
            <a:off x="323528" y="548680"/>
            <a:ext cx="3528392" cy="769441"/>
            <a:chOff x="2843808" y="2780928"/>
            <a:chExt cx="3528392" cy="769441"/>
          </a:xfrm>
        </p:grpSpPr>
        <p:grpSp>
          <p:nvGrpSpPr>
            <p:cNvPr id="3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683568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说明文文体知识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872" y="548680"/>
            <a:ext cx="10081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00B050"/>
                </a:solidFill>
              </a:rPr>
              <a:t>﹏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60" y="1196752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准确严密，生动形象，既可以平实也可以生动。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504056" y="2060848"/>
            <a:ext cx="6660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【应用】</a:t>
            </a:r>
          </a:p>
          <a:p>
            <a:r>
              <a:rPr lang="zh-CN" altLang="zh-CN" sz="2800" b="1" dirty="0"/>
              <a:t>判断说明文语言的特点</a:t>
            </a:r>
            <a:r>
              <a:rPr lang="zh-CN" altLang="en-US" sz="2800" b="1" dirty="0"/>
              <a:t>：抓关键词</a:t>
            </a:r>
            <a:endParaRPr lang="zh-CN" altLang="zh-CN" sz="28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520" y="1077502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</a:t>
            </a:r>
            <a:r>
              <a:rPr lang="zh-CN" altLang="en-US" sz="2800" b="1" dirty="0"/>
              <a:t>严谨</a:t>
            </a:r>
            <a:r>
              <a:rPr lang="zh-CN" altLang="zh-CN" sz="2800" b="1" dirty="0"/>
              <a:t>准确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</a:t>
            </a:r>
            <a:r>
              <a:rPr lang="zh-CN" altLang="en-US" sz="2800" b="1" dirty="0"/>
              <a:t>等</a:t>
            </a:r>
            <a:r>
              <a:rPr lang="zh-CN" altLang="zh-CN" sz="2800" b="1" dirty="0"/>
              <a:t>的</a:t>
            </a:r>
            <a:r>
              <a:rPr lang="zh-CN" altLang="en-US" sz="2800" b="1" dirty="0"/>
              <a:t>修饰词体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467544" y="2530192"/>
          <a:ext cx="7992888" cy="2952328"/>
        </p:xfrm>
        <a:graphic>
          <a:graphicData uri="http://schemas.openxmlformats.org/drawingml/2006/table">
            <a:tbl>
              <a:tblPr/>
              <a:tblGrid>
                <a:gridCol w="1240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2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5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表估计、推测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可能、左右、大概、也许、大约、可算</a:t>
                      </a: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……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举例</a:t>
                      </a:r>
                      <a:r>
                        <a:rPr 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: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“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旅人桥”，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大约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建成于公元</a:t>
                      </a:r>
                      <a:r>
                        <a:rPr lang="en-US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282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年，可能是有记载的最早的石拱桥了。</a:t>
                      </a:r>
                    </a:p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分析</a:t>
                      </a:r>
                      <a:r>
                        <a:rPr 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: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“大约”“可能”都表示不确定，只是推测的情况</a:t>
                      </a: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。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539552" y="2468840"/>
          <a:ext cx="7848872" cy="2328312"/>
        </p:xfrm>
        <a:graphic>
          <a:graphicData uri="http://schemas.openxmlformats.org/drawingml/2006/table">
            <a:tbl>
              <a:tblPr/>
              <a:tblGrid>
                <a:gridCol w="648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6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45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8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时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现在看来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、目前、当时、至今、迄今为止</a:t>
                      </a: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……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举例</a:t>
                      </a:r>
                      <a:r>
                        <a:rPr 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: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全桥只有一个大拱，长达</a:t>
                      </a:r>
                      <a:r>
                        <a:rPr lang="en-US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37.4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米，在</a:t>
                      </a:r>
                      <a:r>
                        <a:rPr lang="zh-CN" sz="2400" b="1" kern="1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当时</a:t>
                      </a:r>
                      <a:r>
                        <a:rPr lang="zh-CN" sz="2400" b="1" kern="1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可算</a:t>
                      </a:r>
                      <a:r>
                        <a:rPr lang="zh-CN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是世界上最长的石拱桥</a:t>
                      </a:r>
                      <a:r>
                        <a:rPr lang="zh-CN" altLang="en-US" sz="2400" b="1" kern="100" dirty="0">
                          <a:latin typeface="楷体" pitchFamily="49" charset="-122"/>
                          <a:ea typeface="楷体" pitchFamily="49" charset="-122"/>
                          <a:cs typeface="Times New Roman"/>
                        </a:rPr>
                        <a:t>。</a:t>
                      </a:r>
                      <a:endParaRPr lang="zh-CN" sz="2400" b="1" kern="100" dirty="0">
                        <a:latin typeface="楷体" pitchFamily="49" charset="-122"/>
                        <a:ea typeface="楷体" pitchFamily="49" charset="-122"/>
                        <a:cs typeface="Times New Roman"/>
                      </a:endParaRPr>
                    </a:p>
                    <a:p>
                      <a:pPr algn="just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分析</a:t>
                      </a:r>
                      <a:r>
                        <a:rPr 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: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“当时”限制了时间范围</a:t>
                      </a: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。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251520" y="1077502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</a:t>
            </a:r>
            <a:r>
              <a:rPr lang="zh-CN" altLang="en-US" sz="2800" b="1" dirty="0"/>
              <a:t>严谨</a:t>
            </a:r>
            <a:r>
              <a:rPr lang="zh-CN" altLang="zh-CN" sz="2800" b="1" dirty="0"/>
              <a:t>准确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</a:t>
            </a:r>
            <a:r>
              <a:rPr lang="zh-CN" altLang="en-US" sz="2800" b="1" dirty="0"/>
              <a:t>等</a:t>
            </a:r>
            <a:r>
              <a:rPr lang="zh-CN" altLang="zh-CN" sz="2800" b="1" dirty="0"/>
              <a:t>的</a:t>
            </a:r>
            <a:r>
              <a:rPr lang="zh-CN" altLang="en-US" sz="2800" b="1" dirty="0"/>
              <a:t>修饰词体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520" y="1077502"/>
            <a:ext cx="820891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①准确严密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表示估计推测、表示限定、表来源的副词</a:t>
            </a:r>
            <a:r>
              <a:rPr lang="zh-CN" altLang="en-US" sz="2800" b="1" dirty="0"/>
              <a:t>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539552" y="2132856"/>
          <a:ext cx="7992888" cy="3480440"/>
        </p:xfrm>
        <a:graphic>
          <a:graphicData uri="http://schemas.openxmlformats.org/drawingml/2006/table">
            <a:tbl>
              <a:tblPr/>
              <a:tblGrid>
                <a:gridCol w="786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71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7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程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度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900"/>
                        </a:lnSpc>
                      </a:pPr>
                      <a:endParaRPr lang="en-US" altLang="zh-CN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更、仅、只有、往往、最、比较、通常、当、几乎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一般……</a:t>
                      </a: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举例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我国石拱桥</a:t>
                      </a:r>
                      <a:r>
                        <a:rPr lang="zh-CN" altLang="en-US" sz="2400" b="1" kern="12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几乎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到处都有。</a:t>
                      </a:r>
                      <a:endParaRPr lang="zh-CN" altLang="zh-CN" sz="2400" b="1" kern="1200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  <a:cs typeface="+mn-cs"/>
                      </a:endParaRP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分析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几乎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”一词对石拱桥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存在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范围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作了程度上的限制，说明石拱桥在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中国很普遍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但又不是处处都有，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体现了说明文语言的准确性。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467544" y="2348880"/>
          <a:ext cx="7992888" cy="2575560"/>
        </p:xfrm>
        <a:graphic>
          <a:graphicData uri="http://schemas.openxmlformats.org/drawingml/2006/table">
            <a:tbl>
              <a:tblPr/>
              <a:tblGrid>
                <a:gridCol w="786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数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量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之一、多、多余、很多</a:t>
                      </a: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举例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它地处入都要道，而且建筑优美，“卢沟晓月”很早就成为北京的胜景</a:t>
                      </a:r>
                      <a:r>
                        <a:rPr lang="zh-CN" altLang="zh-CN" sz="2400" b="1" kern="12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之一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。</a:t>
                      </a: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分析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“之一”限制了数量，“卢沟晓月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只是北京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众多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胜景中的一个，体现了说明文语言的准确、严密。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251520" y="1077502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</a:t>
            </a:r>
            <a:r>
              <a:rPr lang="zh-CN" altLang="en-US" sz="2800" b="1" dirty="0"/>
              <a:t>严谨</a:t>
            </a:r>
            <a:r>
              <a:rPr lang="zh-CN" altLang="zh-CN" sz="2800" b="1" dirty="0"/>
              <a:t>准确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</a:t>
            </a:r>
            <a:r>
              <a:rPr lang="zh-CN" altLang="en-US" sz="2800" b="1" dirty="0"/>
              <a:t>等</a:t>
            </a:r>
            <a:r>
              <a:rPr lang="zh-CN" altLang="zh-CN" sz="2800" b="1" dirty="0"/>
              <a:t>的</a:t>
            </a:r>
            <a:r>
              <a:rPr lang="zh-CN" altLang="en-US" sz="2800" b="1" dirty="0"/>
              <a:t>修饰词体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467544" y="2319496"/>
          <a:ext cx="8136904" cy="2316734"/>
        </p:xfrm>
        <a:graphic>
          <a:graphicData uri="http://schemas.openxmlformats.org/drawingml/2006/table">
            <a:tbl>
              <a:tblPr/>
              <a:tblGrid>
                <a:gridCol w="67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7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限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定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频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率</a:t>
                      </a:r>
                      <a:endParaRPr lang="en-US" alt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往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往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、常常、经常、通常、总是、有时……</a:t>
                      </a: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举例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苏州园林与北京园林不同，</a:t>
                      </a:r>
                      <a:r>
                        <a:rPr lang="zh-CN" altLang="en-US" sz="2400" b="1" kern="12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极少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使用彩绘。</a:t>
                      </a:r>
                      <a:endParaRPr lang="zh-CN" altLang="zh-CN" sz="2400" b="1" kern="1200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  <a:cs typeface="+mn-cs"/>
                      </a:endParaRP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分析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极少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”强调了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苏州园林讲究自然色彩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但也不排除偶尔使用彩绘，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体现了说明文语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言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的准确、严密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251520" y="1077502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</a:t>
            </a:r>
            <a:r>
              <a:rPr lang="zh-CN" altLang="en-US" sz="2800" b="1" dirty="0"/>
              <a:t>严谨</a:t>
            </a:r>
            <a:r>
              <a:rPr lang="zh-CN" altLang="zh-CN" sz="2800" b="1" dirty="0"/>
              <a:t>准确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</a:t>
            </a:r>
            <a:r>
              <a:rPr lang="zh-CN" altLang="en-US" sz="2800" b="1" dirty="0"/>
              <a:t>等</a:t>
            </a:r>
            <a:r>
              <a:rPr lang="zh-CN" altLang="zh-CN" sz="2800" b="1" dirty="0"/>
              <a:t>的</a:t>
            </a:r>
            <a:r>
              <a:rPr lang="zh-CN" altLang="en-US" sz="2800" b="1" dirty="0"/>
              <a:t>修饰词体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539552" y="2386176"/>
          <a:ext cx="7848872" cy="2952328"/>
        </p:xfrm>
        <a:graphic>
          <a:graphicData uri="http://schemas.openxmlformats.org/drawingml/2006/table">
            <a:tbl>
              <a:tblPr/>
              <a:tblGrid>
                <a:gridCol w="1396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2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                    </a:t>
                      </a: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标志词及举例分析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5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表</a:t>
                      </a:r>
                      <a:r>
                        <a:rPr lang="zh-CN" altLang="en-US" sz="2400" b="1" kern="100" dirty="0">
                          <a:latin typeface="Calibri"/>
                          <a:ea typeface="宋体"/>
                          <a:cs typeface="Times New Roman"/>
                        </a:rPr>
                        <a:t>来源</a:t>
                      </a:r>
                      <a:endParaRPr lang="zh-CN" sz="24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据调查、据统计，据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专家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估计、据资料显示</a:t>
                      </a:r>
                    </a:p>
                    <a:p>
                      <a:pPr>
                        <a:lnSpc>
                          <a:spcPts val="3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举例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苏州园林</a:t>
                      </a:r>
                      <a:r>
                        <a:rPr lang="zh-CN" altLang="zh-CN" sz="2400" b="1" kern="1200" dirty="0">
                          <a:solidFill>
                            <a:srgbClr val="FF0000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据说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  <a:cs typeface="+mn-cs"/>
                        </a:rPr>
                        <a:t>有一百多处。</a:t>
                      </a:r>
                    </a:p>
                    <a:p>
                      <a:pPr>
                        <a:lnSpc>
                          <a:spcPts val="3900"/>
                        </a:lnSpc>
                      </a:pP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分析</a:t>
                      </a:r>
                      <a:r>
                        <a:rPr lang="en-US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“据说”点出了是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据大家说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，没有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经过论证的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，这体现了说明文语</a:t>
                      </a: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言</a:t>
                      </a:r>
                      <a:r>
                        <a:rPr lang="zh-CN" altLang="zh-CN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的准确性。</a:t>
                      </a:r>
                      <a:endParaRPr lang="zh-CN" sz="4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251520" y="1077502"/>
            <a:ext cx="8136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①</a:t>
            </a:r>
            <a:r>
              <a:rPr lang="zh-CN" altLang="en-US" sz="2800" b="1" dirty="0"/>
              <a:t>严谨</a:t>
            </a:r>
            <a:r>
              <a:rPr lang="zh-CN" altLang="zh-CN" sz="2800" b="1" dirty="0"/>
              <a:t>准确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表示估计推测、表示限定、表来源</a:t>
            </a:r>
            <a:r>
              <a:rPr lang="zh-CN" altLang="en-US" sz="2800" b="1" dirty="0"/>
              <a:t>等</a:t>
            </a:r>
            <a:r>
              <a:rPr lang="zh-CN" altLang="zh-CN" sz="2800" b="1" dirty="0"/>
              <a:t>的</a:t>
            </a:r>
            <a:r>
              <a:rPr lang="zh-CN" altLang="en-US" sz="2800" b="1" dirty="0"/>
              <a:t>修饰词体</a:t>
            </a:r>
            <a:r>
              <a:rPr lang="zh-CN" altLang="zh-CN" sz="2800" b="1" dirty="0"/>
              <a:t>现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说明文语言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1600" y="1412776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/>
              <a:t>②生动形象</a:t>
            </a:r>
            <a:r>
              <a:rPr lang="en-US" altLang="zh-CN" sz="2800" b="1" dirty="0"/>
              <a:t>——</a:t>
            </a:r>
            <a:r>
              <a:rPr lang="zh-CN" altLang="zh-CN" sz="2800" b="1" dirty="0"/>
              <a:t>修辞的使用，最常见的是比喻拟人</a:t>
            </a:r>
            <a:r>
              <a:rPr lang="zh-CN" altLang="en-US" sz="2800" b="1" dirty="0"/>
              <a:t>；</a:t>
            </a:r>
            <a:r>
              <a:rPr lang="zh-CN" altLang="zh-CN" sz="2800" b="1" dirty="0"/>
              <a:t>摹状貌的说明方法</a:t>
            </a:r>
            <a:r>
              <a:rPr lang="zh-CN" altLang="en-US" sz="2800" b="1" dirty="0"/>
              <a:t>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043608" y="2780928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这些石刻狮子，有的母子相抱，有的交头接耳，有的像倾听水声，有的像注视行人，千态万状，惟妙惟肖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                    ——《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中国石拱桥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43608" y="4777988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</a:rPr>
              <a:t>注意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zh-CN" altLang="zh-CN" sz="2800" b="1" dirty="0"/>
              <a:t>说明文语言是可以生动的</a:t>
            </a:r>
            <a:r>
              <a:rPr lang="zh-CN" altLang="en-US" sz="2800" b="1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891479"/>
            <a:ext cx="10332640" cy="77494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059831" y="2204864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832" y="3049796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1" y="3873242"/>
            <a:ext cx="252028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/>
              <a:t>说明文语言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1" y="4677524"/>
            <a:ext cx="2520281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说明顺序</a:t>
            </a:r>
          </a:p>
        </p:txBody>
      </p:sp>
      <p:grpSp>
        <p:nvGrpSpPr>
          <p:cNvPr id="2" name="组合 31"/>
          <p:cNvGrpSpPr/>
          <p:nvPr/>
        </p:nvGrpSpPr>
        <p:grpSpPr>
          <a:xfrm>
            <a:off x="323528" y="548680"/>
            <a:ext cx="3528392" cy="769441"/>
            <a:chOff x="2843808" y="2780928"/>
            <a:chExt cx="3528392" cy="769441"/>
          </a:xfrm>
        </p:grpSpPr>
        <p:grpSp>
          <p:nvGrpSpPr>
            <p:cNvPr id="3" name="组合 10"/>
            <p:cNvGrpSpPr/>
            <p:nvPr/>
          </p:nvGrpSpPr>
          <p:grpSpPr>
            <a:xfrm>
              <a:off x="2843808" y="2780928"/>
              <a:ext cx="2016224" cy="769441"/>
              <a:chOff x="2843808" y="2780928"/>
              <a:chExt cx="2016224" cy="76944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" name="组合 11"/>
            <p:cNvGrpSpPr/>
            <p:nvPr/>
          </p:nvGrpSpPr>
          <p:grpSpPr>
            <a:xfrm>
              <a:off x="4355976" y="2780928"/>
              <a:ext cx="2016224" cy="769441"/>
              <a:chOff x="2843808" y="2780928"/>
              <a:chExt cx="2016224" cy="7694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2843808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347864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51920" y="2780928"/>
                <a:ext cx="100811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400" b="1" dirty="0">
                    <a:solidFill>
                      <a:srgbClr val="00B050"/>
                    </a:solidFill>
                  </a:rPr>
                  <a:t>﹏</a:t>
                </a:r>
                <a:endParaRPr lang="zh-CN" altLang="en-US" sz="44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683568" y="539969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说明文文体知识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872" y="548680"/>
            <a:ext cx="10081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00B050"/>
                </a:solidFill>
              </a:rPr>
              <a:t>﹏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说明顺序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87624" y="1124744"/>
            <a:ext cx="5454352" cy="155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时间顺序、空间顺序、逻辑顺序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【应用】</a:t>
            </a:r>
          </a:p>
          <a:p>
            <a:pPr>
              <a:lnSpc>
                <a:spcPts val="3900"/>
              </a:lnSpc>
            </a:pPr>
            <a:r>
              <a:rPr lang="zh-CN" altLang="zh-CN" sz="2800" b="1" dirty="0"/>
              <a:t>判断说明顺序</a:t>
            </a:r>
          </a:p>
        </p:txBody>
      </p:sp>
      <p:sp>
        <p:nvSpPr>
          <p:cNvPr id="25" name="矩形 24"/>
          <p:cNvSpPr/>
          <p:nvPr/>
        </p:nvSpPr>
        <p:spPr>
          <a:xfrm>
            <a:off x="1403648" y="2852936"/>
            <a:ext cx="727280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/>
              <a:t>（</a:t>
            </a:r>
            <a:r>
              <a:rPr lang="en-US" altLang="zh-CN" sz="2400" b="1" dirty="0"/>
              <a:t>1</a:t>
            </a:r>
            <a:r>
              <a:rPr lang="zh-CN" altLang="zh-CN" sz="2400" b="1" dirty="0"/>
              <a:t>）抓标志性词语</a:t>
            </a:r>
          </a:p>
          <a:p>
            <a:pPr>
              <a:lnSpc>
                <a:spcPct val="150000"/>
              </a:lnSpc>
            </a:pPr>
            <a:r>
              <a:rPr lang="zh-CN" altLang="zh-CN" sz="2400" b="1" dirty="0"/>
              <a:t>①时间顺序：抓时间变化的词语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zh-CN" sz="2400" b="1" dirty="0"/>
              <a:t>旅人桥</a:t>
            </a:r>
            <a:r>
              <a:rPr lang="en-US" altLang="zh-CN" sz="2400" b="1" dirty="0"/>
              <a:t>(</a:t>
            </a:r>
            <a:r>
              <a:rPr lang="zh-CN" altLang="zh-CN" sz="2400" b="1" dirty="0"/>
              <a:t>大约建成于公元</a:t>
            </a:r>
            <a:r>
              <a:rPr lang="en-US" altLang="zh-CN" sz="2400" b="1" dirty="0">
                <a:solidFill>
                  <a:srgbClr val="FF0000"/>
                </a:solidFill>
              </a:rPr>
              <a:t>22</a:t>
            </a:r>
            <a:r>
              <a:rPr lang="zh-CN" altLang="zh-CN" sz="2400" b="1" dirty="0"/>
              <a:t>年</a:t>
            </a:r>
            <a:r>
              <a:rPr lang="en-US" altLang="zh-CN" sz="2400" b="1" dirty="0"/>
              <a:t>)</a:t>
            </a:r>
            <a:r>
              <a:rPr lang="zh-CN" altLang="zh-CN" sz="2400" b="1" dirty="0"/>
              <a:t> →赵州桥</a:t>
            </a:r>
            <a:r>
              <a:rPr lang="en-US" altLang="zh-CN" sz="2400" b="1" dirty="0"/>
              <a:t>(</a:t>
            </a:r>
            <a:r>
              <a:rPr lang="zh-CN" altLang="zh-CN" sz="2400" b="1" dirty="0"/>
              <a:t>建于公元</a:t>
            </a:r>
            <a:r>
              <a:rPr lang="en-US" altLang="zh-CN" sz="2400" b="1" dirty="0">
                <a:solidFill>
                  <a:srgbClr val="FF0000"/>
                </a:solidFill>
              </a:rPr>
              <a:t>605</a:t>
            </a:r>
            <a:r>
              <a:rPr lang="zh-CN" altLang="zh-CN" sz="2400" b="1" dirty="0"/>
              <a:t>年左右</a:t>
            </a:r>
            <a:r>
              <a:rPr lang="en-US" altLang="zh-CN" sz="2400" b="1" dirty="0"/>
              <a:t>)</a:t>
            </a:r>
            <a:r>
              <a:rPr lang="zh-CN" altLang="zh-CN" sz="2400" b="1" dirty="0"/>
              <a:t>→卢沟桥</a:t>
            </a:r>
            <a:r>
              <a:rPr lang="en-US" altLang="zh-CN" sz="2400" b="1" dirty="0"/>
              <a:t>(</a:t>
            </a:r>
            <a:r>
              <a:rPr lang="zh-CN" altLang="zh-CN" sz="2400" b="1" dirty="0"/>
              <a:t>建于公元</a:t>
            </a:r>
            <a:r>
              <a:rPr lang="en-US" altLang="zh-CN" sz="2400" b="1" dirty="0">
                <a:solidFill>
                  <a:srgbClr val="FF0000"/>
                </a:solidFill>
              </a:rPr>
              <a:t>1189</a:t>
            </a:r>
            <a:r>
              <a:rPr lang="zh-CN" altLang="zh-CN" sz="2400" b="1" dirty="0">
                <a:solidFill>
                  <a:srgbClr val="FF0000"/>
                </a:solidFill>
              </a:rPr>
              <a:t>到</a:t>
            </a:r>
            <a:r>
              <a:rPr lang="en-US" altLang="zh-CN" sz="2400" b="1" dirty="0">
                <a:solidFill>
                  <a:srgbClr val="FF0000"/>
                </a:solidFill>
              </a:rPr>
              <a:t>1192</a:t>
            </a:r>
            <a:r>
              <a:rPr lang="zh-CN" altLang="zh-CN" sz="2400" b="1" dirty="0"/>
              <a:t>年间</a:t>
            </a:r>
            <a:r>
              <a:rPr lang="en-US" altLang="zh-CN" sz="2400" b="1" dirty="0"/>
              <a:t>)</a:t>
            </a:r>
            <a:r>
              <a:rPr lang="zh-CN" altLang="zh-CN" sz="2400" b="1" dirty="0"/>
              <a:t>→长红大桥</a:t>
            </a:r>
            <a:r>
              <a:rPr lang="en-US" altLang="zh-CN" sz="2400" b="1" dirty="0"/>
              <a:t>(</a:t>
            </a:r>
            <a:r>
              <a:rPr lang="en-US" altLang="zh-CN" sz="2400" b="1" dirty="0">
                <a:solidFill>
                  <a:srgbClr val="FF0000"/>
                </a:solidFill>
              </a:rPr>
              <a:t>1961</a:t>
            </a:r>
            <a:r>
              <a:rPr lang="zh-CN" altLang="zh-CN" sz="2400" b="1" dirty="0"/>
              <a:t>年</a:t>
            </a:r>
            <a:r>
              <a:rPr lang="en-US" altLang="zh-CN" sz="2400" b="1" dirty="0"/>
              <a:t>)</a:t>
            </a:r>
            <a:r>
              <a:rPr lang="zh-CN" altLang="zh-CN" sz="2400" b="1" dirty="0"/>
              <a:t> →双曲</a:t>
            </a:r>
            <a:r>
              <a:rPr lang="zh-CN" altLang="en-US" sz="2400" b="1" dirty="0"/>
              <a:t>拱</a:t>
            </a:r>
            <a:r>
              <a:rPr lang="zh-CN" altLang="zh-CN" sz="2400" b="1" dirty="0"/>
              <a:t>桥</a:t>
            </a:r>
            <a:r>
              <a:rPr lang="en-US" altLang="zh-CN" sz="2400" b="1" dirty="0"/>
              <a:t>(</a:t>
            </a:r>
            <a:r>
              <a:rPr lang="zh-CN" altLang="en-US" sz="2400" b="1" dirty="0">
                <a:solidFill>
                  <a:srgbClr val="FF0000"/>
                </a:solidFill>
              </a:rPr>
              <a:t>近年来</a:t>
            </a:r>
            <a:r>
              <a:rPr lang="en-US" altLang="zh-CN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                                                   ——《</a:t>
            </a:r>
            <a:r>
              <a:rPr lang="zh-CN" altLang="en-US" sz="2400" b="1" dirty="0"/>
              <a:t>中国石拱桥</a:t>
            </a:r>
            <a:r>
              <a:rPr lang="en-US" altLang="zh-CN" sz="2400" b="1" dirty="0"/>
              <a:t>》</a:t>
            </a:r>
            <a:endParaRPr lang="zh-CN" altLang="zh-C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说明顺序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87624" y="1124744"/>
            <a:ext cx="5454352" cy="55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判断说明顺序</a:t>
            </a:r>
          </a:p>
        </p:txBody>
      </p:sp>
      <p:sp>
        <p:nvSpPr>
          <p:cNvPr id="19" name="矩形 18"/>
          <p:cNvSpPr/>
          <p:nvPr/>
        </p:nvSpPr>
        <p:spPr>
          <a:xfrm>
            <a:off x="1331640" y="2420888"/>
            <a:ext cx="69847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/>
              <a:t>（</a:t>
            </a:r>
            <a:r>
              <a:rPr lang="en-US" altLang="zh-CN" sz="2400" b="1" dirty="0"/>
              <a:t>1</a:t>
            </a:r>
            <a:r>
              <a:rPr lang="zh-CN" altLang="zh-CN" sz="2400" b="1" dirty="0"/>
              <a:t>）抓标志性词语</a:t>
            </a:r>
          </a:p>
          <a:p>
            <a:pPr>
              <a:lnSpc>
                <a:spcPct val="150000"/>
              </a:lnSpc>
            </a:pPr>
            <a:r>
              <a:rPr lang="zh-CN" altLang="zh-CN" sz="2400" b="1" dirty="0"/>
              <a:t>②空间顺序：抓方位词常见的如</a:t>
            </a:r>
            <a:r>
              <a:rPr lang="zh-CN" altLang="zh-CN" sz="2400" b="1" dirty="0">
                <a:solidFill>
                  <a:srgbClr val="FF0000"/>
                </a:solidFill>
              </a:rPr>
              <a:t>东西南北中、上下左右、内外、前后、远近</a:t>
            </a:r>
            <a:r>
              <a:rPr lang="zh-CN" altLang="zh-CN" sz="2400" b="1" dirty="0"/>
              <a:t>等。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zh-CN" sz="2400" b="1" dirty="0"/>
              <a:t>对太和殿内部装饰的说明按照“方台</a:t>
            </a:r>
            <a:r>
              <a:rPr lang="zh-CN" altLang="zh-CN" sz="2400" b="1" dirty="0">
                <a:solidFill>
                  <a:srgbClr val="FF0000"/>
                </a:solidFill>
              </a:rPr>
              <a:t>上面</a:t>
            </a:r>
            <a:r>
              <a:rPr lang="zh-CN" altLang="zh-CN" sz="2400" b="1" dirty="0"/>
              <a:t>—</a:t>
            </a:r>
            <a:r>
              <a:rPr lang="zh-CN" altLang="zh-CN" sz="2400" b="1" dirty="0">
                <a:solidFill>
                  <a:srgbClr val="FF0000"/>
                </a:solidFill>
              </a:rPr>
              <a:t>背后</a:t>
            </a:r>
            <a:r>
              <a:rPr lang="zh-CN" altLang="zh-CN" sz="2400" b="1" dirty="0"/>
              <a:t>—</a:t>
            </a:r>
            <a:r>
              <a:rPr lang="zh-CN" altLang="zh-CN" sz="2400" b="1" dirty="0">
                <a:solidFill>
                  <a:srgbClr val="FF0000"/>
                </a:solidFill>
              </a:rPr>
              <a:t>两旁</a:t>
            </a:r>
            <a:r>
              <a:rPr lang="zh-CN" altLang="zh-CN" sz="2400" b="1" dirty="0"/>
              <a:t>”这样的空间顺序进行介绍说明。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                                                       ——</a:t>
            </a:r>
            <a:r>
              <a:rPr lang="zh-CN" altLang="zh-CN" sz="2400" b="1" dirty="0"/>
              <a:t>《故宫博物院》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说明顺序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5616" y="1124744"/>
            <a:ext cx="5454352" cy="55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判断说明顺序</a:t>
            </a:r>
          </a:p>
        </p:txBody>
      </p:sp>
      <p:sp>
        <p:nvSpPr>
          <p:cNvPr id="21" name="矩形 20"/>
          <p:cNvSpPr/>
          <p:nvPr/>
        </p:nvSpPr>
        <p:spPr>
          <a:xfrm>
            <a:off x="1043608" y="2060848"/>
            <a:ext cx="6912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/>
              <a:t>（</a:t>
            </a:r>
            <a:r>
              <a:rPr lang="en-US" altLang="zh-CN" sz="2400" b="1" dirty="0"/>
              <a:t>1</a:t>
            </a:r>
            <a:r>
              <a:rPr lang="zh-CN" altLang="zh-CN" sz="2400" b="1" dirty="0"/>
              <a:t>）抓标志性词语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  </a:t>
            </a:r>
            <a:r>
              <a:rPr lang="zh-CN" altLang="zh-CN" sz="2400" b="1" dirty="0"/>
              <a:t>③逻辑顺序：抓特征性词</a:t>
            </a:r>
            <a:r>
              <a:rPr lang="zh-CN" altLang="en-US" sz="2400" b="1" dirty="0"/>
              <a:t>句</a:t>
            </a:r>
            <a:r>
              <a:rPr lang="en-US" altLang="zh-CN" sz="2400" b="1" dirty="0"/>
              <a:t>——</a:t>
            </a:r>
            <a:r>
              <a:rPr lang="zh-CN" altLang="zh-CN" sz="2400" b="1" dirty="0"/>
              <a:t>一些表示逻辑</a:t>
            </a:r>
            <a:r>
              <a:rPr lang="en-US" altLang="zh-CN" sz="2400" b="1" dirty="0"/>
              <a:t>   </a:t>
            </a:r>
            <a:r>
              <a:rPr lang="zh-CN" altLang="zh-CN" sz="2400" b="1" dirty="0"/>
              <a:t>层次的关联词如</a:t>
            </a:r>
            <a:r>
              <a:rPr lang="zh-CN" altLang="zh-CN" sz="2400" b="1" dirty="0">
                <a:solidFill>
                  <a:srgbClr val="FF0000"/>
                </a:solidFill>
              </a:rPr>
              <a:t>首先、其次，为什么，因此</a:t>
            </a:r>
            <a:r>
              <a:rPr lang="en-US" altLang="zh-CN" sz="2400" b="1" dirty="0">
                <a:solidFill>
                  <a:srgbClr val="FF0000"/>
                </a:solidFill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设问句</a:t>
            </a:r>
            <a:endParaRPr lang="en-US" altLang="zh-CN" sz="2400" b="1" dirty="0"/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467544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说明顺序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5616" y="1124744"/>
            <a:ext cx="5454352" cy="55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/>
              <a:t>判断说明顺序</a:t>
            </a:r>
          </a:p>
        </p:txBody>
      </p:sp>
      <p:sp>
        <p:nvSpPr>
          <p:cNvPr id="21" name="矩形 20"/>
          <p:cNvSpPr/>
          <p:nvPr/>
        </p:nvSpPr>
        <p:spPr>
          <a:xfrm>
            <a:off x="1259632" y="548680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）了解相关知识</a:t>
            </a:r>
            <a:endParaRPr lang="zh-CN" altLang="zh-CN" sz="2400" b="1" dirty="0"/>
          </a:p>
          <a:p>
            <a:endParaRPr lang="zh-CN" altLang="zh-CN" sz="2400" b="1" dirty="0"/>
          </a:p>
        </p:txBody>
      </p:sp>
      <p:sp>
        <p:nvSpPr>
          <p:cNvPr id="22" name="矩形 21"/>
          <p:cNvSpPr/>
          <p:nvPr/>
        </p:nvSpPr>
        <p:spPr>
          <a:xfrm>
            <a:off x="1403648" y="1916832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/>
              <a:t>常见逻辑顺序</a:t>
            </a:r>
            <a:r>
              <a:rPr lang="en-US" altLang="zh-CN" sz="2400" b="1" dirty="0"/>
              <a:t>——</a:t>
            </a:r>
            <a:r>
              <a:rPr lang="zh-CN" altLang="zh-CN" sz="2400" b="1" dirty="0"/>
              <a:t>从现象到本质、从原因到结果、从整体到部分、从概括到具体</a:t>
            </a:r>
            <a:r>
              <a:rPr lang="en-US" altLang="zh-CN" sz="2400" b="1" dirty="0"/>
              <a:t>(</a:t>
            </a:r>
            <a:r>
              <a:rPr lang="zh-CN" altLang="zh-CN" sz="2400" b="1" dirty="0"/>
              <a:t>由一般到个别</a:t>
            </a:r>
            <a:r>
              <a:rPr lang="en-US" altLang="zh-CN" sz="2400" b="1" dirty="0"/>
              <a:t>)</a:t>
            </a:r>
            <a:r>
              <a:rPr lang="zh-CN" altLang="zh-CN" sz="2400" b="1" dirty="0"/>
              <a:t>、从主要到次要。</a:t>
            </a:r>
            <a:endParaRPr lang="zh-CN" altLang="en-US" sz="2400" b="1" dirty="0"/>
          </a:p>
        </p:txBody>
      </p:sp>
      <p:sp>
        <p:nvSpPr>
          <p:cNvPr id="23" name="矩形 22"/>
          <p:cNvSpPr/>
          <p:nvPr/>
        </p:nvSpPr>
        <p:spPr>
          <a:xfrm>
            <a:off x="1403648" y="3645024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/>
              <a:t>例如《中国石拱桥》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zh-CN" sz="2400" b="1" dirty="0"/>
              <a:t>石拱桥的特点</a:t>
            </a:r>
            <a:r>
              <a:rPr lang="en-US" altLang="zh-CN" sz="2400" b="1" dirty="0"/>
              <a:t>——</a:t>
            </a:r>
            <a:r>
              <a:rPr lang="zh-CN" altLang="zh-CN" sz="2400" b="1" dirty="0"/>
              <a:t>中国石拱桥特点</a:t>
            </a:r>
            <a:r>
              <a:rPr lang="zh-CN" altLang="en-US" sz="2400" b="1" dirty="0"/>
              <a:t>（</a:t>
            </a:r>
            <a:r>
              <a:rPr lang="zh-CN" altLang="en-US" sz="2400" b="1" dirty="0">
                <a:solidFill>
                  <a:srgbClr val="FF0000"/>
                </a:solidFill>
              </a:rPr>
              <a:t>一</a:t>
            </a:r>
            <a:r>
              <a:rPr lang="zh-CN" altLang="zh-CN" sz="2400" b="1" dirty="0">
                <a:solidFill>
                  <a:srgbClr val="FF0000"/>
                </a:solidFill>
              </a:rPr>
              <a:t>般到个别</a:t>
            </a:r>
            <a:r>
              <a:rPr lang="zh-CN" altLang="en-US" sz="2400" b="1" dirty="0"/>
              <a:t>）</a:t>
            </a:r>
            <a:endParaRPr lang="en-US" altLang="zh-CN" sz="2400" b="1" dirty="0"/>
          </a:p>
        </p:txBody>
      </p:sp>
      <p:sp>
        <p:nvSpPr>
          <p:cNvPr id="25" name="矩形 24"/>
          <p:cNvSpPr/>
          <p:nvPr/>
        </p:nvSpPr>
        <p:spPr>
          <a:xfrm>
            <a:off x="1259632" y="5013176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）</a:t>
            </a:r>
            <a:r>
              <a:rPr lang="zh-CN" altLang="zh-CN" sz="2400" b="1" dirty="0"/>
              <a:t>排除法：如果不是时间顺序、空间顺序便是逻辑顺序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4" name="矩形 3"/>
          <p:cNvSpPr/>
          <p:nvPr/>
        </p:nvSpPr>
        <p:spPr>
          <a:xfrm>
            <a:off x="3210426" y="3811687"/>
            <a:ext cx="244169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zh-CN" sz="4400" dirty="0"/>
              <a:t>文本阅读</a:t>
            </a:r>
            <a:endParaRPr lang="zh-CN" alt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2564904"/>
            <a:ext cx="2448272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sz="4400" dirty="0"/>
              <a:t>文体阅读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文本细读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4096" y="90872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/>
              <a:t>1.</a:t>
            </a:r>
            <a:r>
              <a:rPr lang="zh-CN" altLang="en-US" sz="2800" b="1" dirty="0"/>
              <a:t>文章角度</a:t>
            </a:r>
            <a:endParaRPr lang="en-US" altLang="zh-CN" sz="2800" b="1" dirty="0"/>
          </a:p>
          <a:p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</a:t>
            </a:r>
            <a:r>
              <a:rPr lang="zh-CN" altLang="zh-CN" sz="2800" b="1" dirty="0"/>
              <a:t>认真读文章标题</a:t>
            </a:r>
            <a:endParaRPr lang="en-US" altLang="zh-CN" sz="2800" b="1" dirty="0"/>
          </a:p>
        </p:txBody>
      </p:sp>
      <p:sp>
        <p:nvSpPr>
          <p:cNvPr id="28" name="矩形 27"/>
          <p:cNvSpPr/>
          <p:nvPr/>
        </p:nvSpPr>
        <p:spPr>
          <a:xfrm>
            <a:off x="899592" y="1934835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）认真读</a:t>
            </a:r>
            <a:r>
              <a:rPr lang="zh-CN" altLang="zh-CN" sz="2800" b="1" dirty="0"/>
              <a:t>文章</a:t>
            </a:r>
            <a:r>
              <a:rPr lang="zh-CN" altLang="en-US" sz="2800" b="1" dirty="0"/>
              <a:t>： </a:t>
            </a:r>
            <a:r>
              <a:rPr lang="zh-CN" altLang="en-US" sz="2800" b="1" dirty="0">
                <a:solidFill>
                  <a:srgbClr val="FF0000"/>
                </a:solidFill>
              </a:rPr>
              <a:t>一读</a:t>
            </a:r>
            <a:r>
              <a:rPr lang="zh-CN" altLang="zh-CN" sz="2800" b="1" dirty="0"/>
              <a:t>快速浏览</a:t>
            </a:r>
            <a:r>
              <a:rPr lang="zh-CN" altLang="en-US" sz="2800" b="1" dirty="0"/>
              <a:t>把握</a:t>
            </a:r>
            <a:r>
              <a:rPr lang="zh-CN" altLang="zh-CN" sz="2800" b="1" dirty="0"/>
              <a:t>大意</a:t>
            </a:r>
            <a:endParaRPr lang="en-US" altLang="zh-CN" sz="2800" b="1" dirty="0"/>
          </a:p>
          <a:p>
            <a:r>
              <a:rPr lang="en-US" altLang="zh-CN" sz="2800" b="1" dirty="0"/>
              <a:t>                                   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63688" y="3701930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概括文章说明中心</a:t>
            </a:r>
            <a:endParaRPr lang="en-US" altLang="zh-CN" sz="2400" b="1" dirty="0"/>
          </a:p>
          <a:p>
            <a:endParaRPr lang="en-US" altLang="zh-CN" sz="2400" b="1" dirty="0"/>
          </a:p>
          <a:p>
            <a:endParaRPr lang="zh-CN" altLang="en-US" sz="2400" b="1" dirty="0"/>
          </a:p>
        </p:txBody>
      </p:sp>
      <p:sp>
        <p:nvSpPr>
          <p:cNvPr id="31" name="矩形 30"/>
          <p:cNvSpPr/>
          <p:nvPr/>
        </p:nvSpPr>
        <p:spPr>
          <a:xfrm>
            <a:off x="1748963" y="2636912"/>
            <a:ext cx="4983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把握说明对象及其特点</a:t>
            </a:r>
            <a:endParaRPr lang="en-US" altLang="zh-CN" sz="2400" b="1" dirty="0"/>
          </a:p>
        </p:txBody>
      </p:sp>
      <p:sp>
        <p:nvSpPr>
          <p:cNvPr id="32" name="矩形 31"/>
          <p:cNvSpPr/>
          <p:nvPr/>
        </p:nvSpPr>
        <p:spPr>
          <a:xfrm>
            <a:off x="4644008" y="3216458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有中心句</a:t>
            </a:r>
            <a:r>
              <a:rPr lang="zh-CN" altLang="zh-CN" sz="2400" b="1" dirty="0"/>
              <a:t>可直接用</a:t>
            </a:r>
            <a:endParaRPr lang="zh-CN" altLang="en-US" sz="2400" b="1" dirty="0"/>
          </a:p>
        </p:txBody>
      </p:sp>
      <p:sp>
        <p:nvSpPr>
          <p:cNvPr id="33" name="矩形 32"/>
          <p:cNvSpPr/>
          <p:nvPr/>
        </p:nvSpPr>
        <p:spPr>
          <a:xfrm>
            <a:off x="4644008" y="4182179"/>
            <a:ext cx="29546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/>
              <a:t>分</a:t>
            </a:r>
            <a:r>
              <a:rPr lang="zh-CN" altLang="en-US" sz="2400" b="1" dirty="0"/>
              <a:t>层</a:t>
            </a:r>
            <a:r>
              <a:rPr lang="zh-CN" altLang="zh-CN" sz="2400" b="1" dirty="0"/>
              <a:t>说明</a:t>
            </a:r>
            <a:r>
              <a:rPr lang="zh-CN" altLang="en-US" sz="2400" b="1" dirty="0"/>
              <a:t>、</a:t>
            </a:r>
            <a:r>
              <a:rPr lang="zh-CN" altLang="zh-CN" sz="2400" b="1" dirty="0"/>
              <a:t>列点说明</a:t>
            </a:r>
            <a:endParaRPr lang="en-US" altLang="zh-CN" sz="2400" b="1" dirty="0"/>
          </a:p>
          <a:p>
            <a:r>
              <a:rPr lang="zh-CN" altLang="en-US" sz="2400" b="1" dirty="0"/>
              <a:t>要概括全</a:t>
            </a: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4355976" y="3534107"/>
            <a:ext cx="43204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4355976" y="4110171"/>
            <a:ext cx="432048" cy="326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1763688" y="5108991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/>
              <a:t>随手标记特征性的词语（</a:t>
            </a:r>
            <a:r>
              <a:rPr lang="zh-CN" altLang="zh-CN" sz="2400" b="1" dirty="0">
                <a:solidFill>
                  <a:srgbClr val="FF0000"/>
                </a:solidFill>
              </a:rPr>
              <a:t>说明顺序、语言特点的修饰限定性词语、绝对化表述</a:t>
            </a:r>
            <a:r>
              <a:rPr lang="zh-CN" altLang="zh-CN" sz="2400" b="1" dirty="0"/>
              <a:t>）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2" grpId="0"/>
      <p:bldP spid="33" grpId="0"/>
      <p:bldP spid="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文本细读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92088" y="110674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/>
              <a:t>1.</a:t>
            </a:r>
            <a:r>
              <a:rPr lang="zh-CN" altLang="en-US" sz="2800" b="1" dirty="0"/>
              <a:t>文章角度</a:t>
            </a:r>
            <a:endParaRPr lang="en-US" altLang="zh-CN" sz="2800" b="1" dirty="0"/>
          </a:p>
          <a:p>
            <a:endParaRPr lang="en-US" altLang="zh-CN" sz="2800" b="1" dirty="0"/>
          </a:p>
        </p:txBody>
      </p:sp>
      <p:sp>
        <p:nvSpPr>
          <p:cNvPr id="28" name="矩形 27"/>
          <p:cNvSpPr/>
          <p:nvPr/>
        </p:nvSpPr>
        <p:spPr>
          <a:xfrm>
            <a:off x="827584" y="162880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）认真读</a:t>
            </a:r>
            <a:r>
              <a:rPr lang="zh-CN" altLang="zh-CN" sz="2800" b="1" dirty="0"/>
              <a:t>文章</a:t>
            </a:r>
            <a:r>
              <a:rPr lang="zh-CN" altLang="en-US" sz="2800" b="1" dirty="0"/>
              <a:t>：</a:t>
            </a:r>
            <a:endParaRPr lang="en-US" altLang="zh-CN" sz="2800" b="1" dirty="0"/>
          </a:p>
          <a:p>
            <a:r>
              <a:rPr lang="en-US" altLang="zh-CN" sz="2800" b="1" dirty="0"/>
              <a:t>                                 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7904" y="162880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再读</a:t>
            </a:r>
            <a:r>
              <a:rPr lang="zh-CN" altLang="en-US" sz="2800" b="1" dirty="0"/>
              <a:t>带着问</a:t>
            </a:r>
            <a:r>
              <a:rPr lang="zh-CN" altLang="zh-CN" sz="2800" b="1" dirty="0"/>
              <a:t>题细读重点句段</a:t>
            </a:r>
            <a:endParaRPr lang="en-US" altLang="zh-CN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475656" y="227687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确定答题区域，细致比对，认真思考，确定答案。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115616" y="2841898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17-8.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对文章理解分析不正确的一项（   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段加点词“绿灯”的意思是基因疗法可以修复人的免疫系统。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原文：基因疗法对遗传病的治疗有着巨大的潜力，可以预测，不久的将来，一定会有更多的疗法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向公众开放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2016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月，欧洲部分国家为一些修复免疫系统的基因疗法开了“绿灯”。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2017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年，治疗失明的基因疗法也将在美国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通过商业许可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4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文本细读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92088" y="110674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/>
              <a:t>2.</a:t>
            </a:r>
            <a:r>
              <a:rPr lang="zh-CN" altLang="en-US" sz="2800" b="1" dirty="0"/>
              <a:t>试题角度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题干、选项</a:t>
            </a:r>
            <a:endParaRPr lang="en-US" altLang="zh-CN" sz="2800" b="1" dirty="0"/>
          </a:p>
          <a:p>
            <a:endParaRPr lang="en-US" altLang="zh-CN" sz="2800" b="1" dirty="0"/>
          </a:p>
        </p:txBody>
      </p:sp>
      <p:sp>
        <p:nvSpPr>
          <p:cNvPr id="21" name="矩形 20"/>
          <p:cNvSpPr/>
          <p:nvPr/>
        </p:nvSpPr>
        <p:spPr>
          <a:xfrm>
            <a:off x="1115616" y="1772816"/>
            <a:ext cx="5599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（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）</a:t>
            </a:r>
            <a:r>
              <a:rPr lang="zh-CN" altLang="zh-CN" sz="2400" b="1" dirty="0"/>
              <a:t>考虑选项</a:t>
            </a:r>
            <a:r>
              <a:rPr lang="zh-CN" altLang="en-US" sz="2400" b="1" dirty="0"/>
              <a:t>和题干</a:t>
            </a:r>
            <a:r>
              <a:rPr lang="zh-CN" altLang="zh-CN" sz="2400" b="1" dirty="0"/>
              <a:t>逻辑</a:t>
            </a:r>
            <a:r>
              <a:rPr lang="zh-CN" altLang="en-US" sz="2400" b="1" dirty="0"/>
              <a:t>关系是否对应</a:t>
            </a:r>
            <a:endParaRPr lang="zh-CN" altLang="en-US" sz="2400" dirty="0"/>
          </a:p>
        </p:txBody>
      </p:sp>
      <p:sp>
        <p:nvSpPr>
          <p:cNvPr id="22" name="矩形 21"/>
          <p:cNvSpPr/>
          <p:nvPr/>
        </p:nvSpPr>
        <p:spPr>
          <a:xfrm>
            <a:off x="899592" y="2704852"/>
            <a:ext cx="7344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19-6.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下面说法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不能说明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啄木鸟真的是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益鸟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的一项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（ 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B.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啄木鸟的啄洞不仅能被次级洞巢鸟所用，还能为一些哺乳动物提供繁殖栖息场所。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啄木鸟对天牛、柳瘿虫、黄刺蛾等害虫都有很好的防治作用。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啄木鸟对森林生态系统的影响总体上利远远大于弊。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12687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文本细读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1560" y="110674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/>
              <a:t>2.</a:t>
            </a:r>
            <a:r>
              <a:rPr lang="zh-CN" altLang="en-US" sz="2800" b="1" dirty="0"/>
              <a:t>试题角度</a:t>
            </a:r>
            <a:endParaRPr lang="en-US" altLang="zh-CN" sz="2800" b="1" dirty="0"/>
          </a:p>
          <a:p>
            <a:endParaRPr lang="en-US" altLang="zh-CN" sz="2800" b="1" dirty="0"/>
          </a:p>
        </p:txBody>
      </p:sp>
      <p:sp>
        <p:nvSpPr>
          <p:cNvPr id="21" name="矩形 20"/>
          <p:cNvSpPr/>
          <p:nvPr/>
        </p:nvSpPr>
        <p:spPr>
          <a:xfrm>
            <a:off x="395536" y="1772816"/>
            <a:ext cx="4362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（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）从选项入手，分步排除。</a:t>
            </a:r>
            <a:endParaRPr lang="zh-CN" altLang="en-US" sz="2400" dirty="0"/>
          </a:p>
        </p:txBody>
      </p:sp>
      <p:sp>
        <p:nvSpPr>
          <p:cNvPr id="20" name="矩形 19"/>
          <p:cNvSpPr/>
          <p:nvPr/>
        </p:nvSpPr>
        <p:spPr>
          <a:xfrm>
            <a:off x="539552" y="2246669"/>
            <a:ext cx="7848872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17-7.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下面对说明方法及作用的分析，不正确的一项是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（ 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900"/>
              </a:lnSpc>
            </a:pP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第</a:t>
            </a:r>
            <a:r>
              <a:rPr lang="zh-CN" altLang="zh-CN" sz="2400" dirty="0">
                <a:latin typeface="楷体" pitchFamily="49" charset="-122"/>
                <a:ea typeface="楷体" pitchFamily="49" charset="-122"/>
              </a:rPr>
              <a:t>①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段运用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作比较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的说明方法，说明基因疗法也像青霉素一样会很快应用于临床实践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23" name="矩形 22"/>
          <p:cNvSpPr/>
          <p:nvPr/>
        </p:nvSpPr>
        <p:spPr>
          <a:xfrm>
            <a:off x="179512" y="3559656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原文</a:t>
            </a:r>
            <a:endParaRPr lang="en-US" altLang="zh-CN" sz="24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pPr marL="342900" indent="-342900"/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①自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1928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年英国细菌学家弗</a:t>
            </a:r>
            <a:r>
              <a:rPr lang="zh-CN" altLang="en-US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莱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明发现青霉素，到首次在医学上应用，花了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13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年时间。基因疗法也像青霉素等药物的发现、发明一样，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不可避免地经历着曲折起伏的过程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。因普通药物和传统疗法的局限性，生物制药公司从</a:t>
            </a:r>
            <a:r>
              <a:rPr lang="en-US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20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世纪末开始把目光投向基因法。近年来，基因疗法更成为业内热门的领域之一，因为它很可能成为癌症的终结者。</a:t>
            </a:r>
            <a:endParaRPr lang="zh-CN" altLang="en-US" sz="24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文本细读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5576" y="98072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/>
              <a:t>2.</a:t>
            </a:r>
            <a:r>
              <a:rPr lang="zh-CN" altLang="en-US" sz="2800" b="1" dirty="0"/>
              <a:t>试题角度</a:t>
            </a:r>
            <a:endParaRPr lang="en-US" altLang="zh-CN" sz="2800" b="1" dirty="0"/>
          </a:p>
          <a:p>
            <a:endParaRPr lang="en-US" altLang="zh-CN" sz="2800" b="1" dirty="0"/>
          </a:p>
        </p:txBody>
      </p:sp>
      <p:sp>
        <p:nvSpPr>
          <p:cNvPr id="20" name="矩形 19"/>
          <p:cNvSpPr/>
          <p:nvPr/>
        </p:nvSpPr>
        <p:spPr>
          <a:xfrm>
            <a:off x="827584" y="1607894"/>
            <a:ext cx="8316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</a:t>
            </a:r>
            <a:r>
              <a:rPr lang="zh-CN" altLang="zh-CN" sz="2400" b="1" dirty="0"/>
              <a:t>对一些“绝对化”表述的词语要敏感，“所有”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zh-CN" altLang="zh-CN" sz="2400" b="1" dirty="0"/>
              <a:t>“一定”“全部”</a:t>
            </a:r>
            <a:r>
              <a:rPr lang="en-US" altLang="zh-CN" sz="2400" b="1" dirty="0"/>
              <a:t>……</a:t>
            </a:r>
            <a:endParaRPr lang="zh-CN" altLang="en-US" sz="2400" b="1" dirty="0"/>
          </a:p>
        </p:txBody>
      </p:sp>
      <p:sp>
        <p:nvSpPr>
          <p:cNvPr id="23" name="矩形 22"/>
          <p:cNvSpPr/>
          <p:nvPr/>
        </p:nvSpPr>
        <p:spPr>
          <a:xfrm>
            <a:off x="971600" y="2298352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19-8.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对文章理解分析不正确的一项（   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从生物多样性保护的角度看，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所有</a:t>
            </a:r>
            <a:r>
              <a:rPr lang="zh-CN" altLang="zh-CN" sz="2400" b="1" dirty="0">
                <a:latin typeface="楷体" pitchFamily="49" charset="-122"/>
                <a:ea typeface="楷体" pitchFamily="49" charset="-122"/>
              </a:rPr>
              <a:t>鸟类都是生态系统的组成部分，鸟并无益与害之分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原文：其实，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鸟本无好坏之分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。无论是啄木鸟，还是其他鸟，都是人类的朋友。人类往往按照是否有利于农林业生产经营、是否造成经济损失等，将鸟划分为“益鸟”或“害鸟”。然而，</a:t>
            </a:r>
            <a:r>
              <a:rPr lang="zh-CN" altLang="zh-CN" sz="24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从生物多样性保护的角度看，所有鸟类都是生态系统的组成部分。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正是多样的生物促进了整个生态系统的动态稳定，为人类提供了赖以生存的自然环境。</a:t>
            </a:r>
            <a:endParaRPr lang="zh-CN" altLang="en-US" sz="24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小结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8072" y="972017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/>
              <a:t>1.</a:t>
            </a:r>
            <a:r>
              <a:rPr lang="zh-CN" altLang="en-US" sz="2800" b="1" dirty="0"/>
              <a:t>掌握</a:t>
            </a:r>
            <a:r>
              <a:rPr lang="zh-CN" altLang="zh-CN" sz="2800" b="1" dirty="0"/>
              <a:t>说明文文体知识</a:t>
            </a:r>
            <a:r>
              <a:rPr lang="zh-CN" altLang="en-US" sz="2800" b="1" dirty="0"/>
              <a:t>，做到理解、会运用。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83568" y="1484784"/>
            <a:ext cx="7560840" cy="2555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2.</a:t>
            </a:r>
            <a:r>
              <a:rPr lang="zh-CN" altLang="en-US" sz="2800" b="1" dirty="0"/>
              <a:t>做好</a:t>
            </a:r>
            <a:r>
              <a:rPr lang="zh-CN" altLang="zh-CN" sz="2800" b="1" dirty="0"/>
              <a:t>文本</a:t>
            </a:r>
            <a:r>
              <a:rPr lang="zh-CN" altLang="en-US" sz="2800" b="1" dirty="0"/>
              <a:t>细</a:t>
            </a:r>
            <a:r>
              <a:rPr lang="zh-CN" altLang="zh-CN" sz="2800" b="1" dirty="0"/>
              <a:t>读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）认真读</a:t>
            </a:r>
            <a:r>
              <a:rPr lang="zh-CN" altLang="zh-CN" sz="2800" b="1" dirty="0"/>
              <a:t>文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）认真读题。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）带题回文，</a:t>
            </a:r>
            <a:r>
              <a:rPr lang="zh-CN" altLang="zh-CN" sz="2800" b="1" dirty="0"/>
              <a:t>认真思考，</a:t>
            </a:r>
            <a:endParaRPr lang="en-US" altLang="zh-CN" sz="2800" b="1" dirty="0"/>
          </a:p>
          <a:p>
            <a:pPr>
              <a:lnSpc>
                <a:spcPts val="3900"/>
              </a:lnSpc>
            </a:pPr>
            <a:r>
              <a:rPr lang="en-US" altLang="zh-CN" sz="2800" b="1" dirty="0"/>
              <a:t>            </a:t>
            </a:r>
            <a:r>
              <a:rPr lang="zh-CN" altLang="zh-CN" sz="2800" b="1" dirty="0"/>
              <a:t>细致比对，确定答案</a:t>
            </a:r>
            <a:r>
              <a:rPr lang="zh-CN" altLang="en-US" sz="2800" b="1" dirty="0"/>
              <a:t>。</a:t>
            </a:r>
            <a:endParaRPr lang="zh-CN" altLang="zh-CN" sz="2800" b="1" dirty="0"/>
          </a:p>
        </p:txBody>
      </p:sp>
      <p:sp>
        <p:nvSpPr>
          <p:cNvPr id="25" name="矩形 24"/>
          <p:cNvSpPr/>
          <p:nvPr/>
        </p:nvSpPr>
        <p:spPr>
          <a:xfrm>
            <a:off x="827584" y="4438853"/>
            <a:ext cx="8316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</a:rPr>
              <a:t>建议：</a:t>
            </a:r>
            <a:r>
              <a:rPr lang="zh-CN" altLang="zh-CN" sz="2800" b="1" dirty="0"/>
              <a:t>大家一定先做文章的整体阅读再读题做题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endParaRPr lang="zh-CN" altLang="en-US" sz="2800" dirty="0"/>
          </a:p>
        </p:txBody>
      </p:sp>
      <p:sp>
        <p:nvSpPr>
          <p:cNvPr id="26" name="矩形 25"/>
          <p:cNvSpPr/>
          <p:nvPr/>
        </p:nvSpPr>
        <p:spPr>
          <a:xfrm>
            <a:off x="827584" y="5014917"/>
            <a:ext cx="7848872" cy="1055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zh-CN" sz="2800" b="1" dirty="0">
                <a:solidFill>
                  <a:srgbClr val="FF0000"/>
                </a:solidFill>
              </a:rPr>
              <a:t>注意：</a:t>
            </a:r>
            <a:r>
              <a:rPr lang="zh-CN" altLang="zh-CN" sz="2800" b="1" dirty="0"/>
              <a:t>不要觉着某个选项是答案，其他就不认真看了，每个选项都要仔细认真分析。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528" y="1271657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①近日，一群来自丹麦的女学生用水芹种子进行实验，得出了惊人的发现：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②由于学校没有监测大脑活动的设备，女孩们选择了水芹种子作为研究对象。她们将</a:t>
            </a:r>
            <a:r>
              <a:rPr lang="en-US" altLang="zh-CN" sz="2400" b="1" dirty="0"/>
              <a:t>12</a:t>
            </a:r>
            <a:r>
              <a:rPr lang="zh-CN" altLang="zh-CN" sz="2400" b="1" dirty="0"/>
              <a:t>个装有水芹种子的盘子平分为两组，其中一组放在没有任何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信号的房间里；另一组则放在两台运行中的无线路由器旁边。十二天的时间里，覆盖有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的房间内，大多数种子变成了褐色，然后死亡。而另一间房里的种子则正常生长。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③虽然有人认为，种子之所以在覆盖有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的房间中死掉，可能是路由器散热所致。但此项实验结果还是加剧了人们对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辐射的恐惧感，有些家长和教师们要求校园内禁止安置无线路由器。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9552" y="1334373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④与此同时，实验也得到了荷兰研究者的力挺。三年前，荷兰的科学家选用白蜡树作为研究对象，他们将这些树木分别放在距六个辐射源</a:t>
            </a:r>
            <a:r>
              <a:rPr lang="en-US" altLang="zh-CN" sz="2400" b="1" dirty="0"/>
              <a:t>0.5</a:t>
            </a:r>
            <a:r>
              <a:rPr lang="zh-CN" altLang="zh-CN" sz="2400" b="1" dirty="0"/>
              <a:t>米处的位置，辐射源的频段介于</a:t>
            </a:r>
            <a:r>
              <a:rPr lang="en-US" altLang="zh-CN" sz="2400" b="1" dirty="0"/>
              <a:t>2412</a:t>
            </a:r>
            <a:r>
              <a:rPr lang="zh-CN" altLang="zh-CN" sz="2400" b="1" dirty="0"/>
              <a:t>赫兹到</a:t>
            </a:r>
            <a:r>
              <a:rPr lang="en-US" altLang="zh-CN" sz="2400" b="1" dirty="0"/>
              <a:t>2472</a:t>
            </a:r>
            <a:r>
              <a:rPr lang="zh-CN" altLang="zh-CN" sz="2400" b="1" dirty="0"/>
              <a:t>赫兹，功率为</a:t>
            </a:r>
            <a:r>
              <a:rPr lang="en-US" altLang="zh-CN" sz="2400" b="1" dirty="0"/>
              <a:t>100</a:t>
            </a:r>
            <a:r>
              <a:rPr lang="zh-CN" altLang="zh-CN" sz="2400" b="1" dirty="0"/>
              <a:t>毫瓦——和无线路由器相似。靠近辐射源种植的树木</a:t>
            </a:r>
            <a:r>
              <a:rPr lang="zh-CN" altLang="en-US" sz="2400" b="1" dirty="0"/>
              <a:t>、</a:t>
            </a:r>
            <a:r>
              <a:rPr lang="zh-CN" altLang="zh-CN" sz="2400" b="1" dirty="0"/>
              <a:t>树叶上出现了“具有类似铅光泽”的物质，导致叶片的上下表皮死亡，最终掉落。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⑤但是，美国的一些研究者对这些研究成果表示怀疑，他们认为，由于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采用的是低强度的无线电波传输信号，其威力只是微波的十万分之一。在一间覆盖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的屋子里待上一年，受到的辐射量仅相当于用手机进行</a:t>
            </a:r>
            <a:r>
              <a:rPr lang="en-US" altLang="zh-CN" sz="2400" b="1" dirty="0"/>
              <a:t>20</a:t>
            </a:r>
            <a:r>
              <a:rPr lang="zh-CN" altLang="zh-CN" sz="2400" b="1" dirty="0"/>
              <a:t>分钟通话。 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⑥不过需要提醒的是，如果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使用不正确，也极可能对人体造成伤害。那么，作为普通用户，在使用无线路由器时应该注意什么呢？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⑦首先，人体接受的辐射量跟功率有关，功率越大，伤害越大。因此，家中没有必要使用功率过大的无线路由器。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⑧其次，辐射危害大小还跟距离有关，距离越远，危害越小。如果家中有孕妇、小孩、老人或免疫力低下者，最好让无线路由器与他们的活动范围保持较远的距离。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⑨第三，最好不要将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⑩还有，最好将电脑放在桌子或托架上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1600" y="1124744"/>
            <a:ext cx="756084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6.</a:t>
            </a:r>
            <a:r>
              <a:rPr lang="zh-CN" altLang="zh-CN" sz="2800" b="1" dirty="0"/>
              <a:t>下列对文章的分析</a:t>
            </a:r>
            <a:r>
              <a:rPr lang="zh-CN" altLang="zh-CN" sz="2800" b="1" dirty="0">
                <a:solidFill>
                  <a:srgbClr val="FF0000"/>
                </a:solidFill>
              </a:rPr>
              <a:t>不正确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这是一篇简</a:t>
            </a:r>
            <a:r>
              <a:rPr lang="zh-CN" altLang="en-US" sz="2400" b="1" dirty="0"/>
              <a:t>单</a:t>
            </a:r>
            <a:r>
              <a:rPr lang="zh-CN" altLang="zh-CN" sz="2400" b="1" dirty="0"/>
              <a:t>介绍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的事物说明文。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第②段使用举例子、作比较的说明方法真实具体地说明了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第⑦一⑩段在说明使用无线路由器的注意事项时，采用了从主要到次要的逻辑顺序。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zh-CN" altLang="zh-CN" sz="2400" b="1" dirty="0"/>
              <a:t>第⑥段中“也极可能对人体造成伤害”中的“极”是表程度的词语，强调可能性大，说明如果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使用不正确，很容易对人体造成危害。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528" y="1271657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①近日，一群来自丹麦的女学生用水芹种子进行实验，得出了惊人的发现：</a:t>
            </a:r>
            <a:r>
              <a:rPr lang="en-US" altLang="zh-CN" sz="2400" b="1" dirty="0" err="1">
                <a:solidFill>
                  <a:srgbClr val="FF0000"/>
                </a:solidFill>
              </a:rPr>
              <a:t>WiFi</a:t>
            </a:r>
            <a:r>
              <a:rPr lang="zh-CN" altLang="zh-CN" sz="2400" b="1" dirty="0">
                <a:solidFill>
                  <a:srgbClr val="FF0000"/>
                </a:solidFill>
              </a:rPr>
              <a:t>信号</a:t>
            </a:r>
            <a:r>
              <a:rPr lang="zh-CN" altLang="zh-CN" sz="2400" b="1" dirty="0">
                <a:solidFill>
                  <a:srgbClr val="00B050"/>
                </a:solidFill>
              </a:rPr>
              <a:t>可能</a:t>
            </a:r>
            <a:r>
              <a:rPr lang="zh-CN" altLang="zh-CN" sz="2400" b="1" dirty="0">
                <a:solidFill>
                  <a:srgbClr val="FF0000"/>
                </a:solidFill>
              </a:rPr>
              <a:t>会损害健康。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②由于学校没有监测大脑活动的设备，女孩们选择了水芹种子作为研究对象。她们将</a:t>
            </a:r>
            <a:r>
              <a:rPr lang="en-US" altLang="zh-CN" sz="2400" b="1" dirty="0"/>
              <a:t>12</a:t>
            </a:r>
            <a:r>
              <a:rPr lang="zh-CN" altLang="zh-CN" sz="2400" b="1" dirty="0"/>
              <a:t>个装有水芹种子的盘子平分为两组，其中一组放在</a:t>
            </a:r>
            <a:r>
              <a:rPr lang="zh-CN" altLang="zh-CN" sz="2400" b="1" dirty="0">
                <a:solidFill>
                  <a:srgbClr val="00B050"/>
                </a:solidFill>
              </a:rPr>
              <a:t>没有</a:t>
            </a:r>
            <a:r>
              <a:rPr lang="zh-CN" altLang="zh-CN" sz="2400" b="1" dirty="0"/>
              <a:t>任何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信号的房间里；另一组则放在两台</a:t>
            </a:r>
            <a:r>
              <a:rPr lang="zh-CN" altLang="zh-CN" sz="2400" b="1" dirty="0">
                <a:solidFill>
                  <a:srgbClr val="00B050"/>
                </a:solidFill>
              </a:rPr>
              <a:t>运行中</a:t>
            </a:r>
            <a:r>
              <a:rPr lang="zh-CN" altLang="zh-CN" sz="2400" b="1" dirty="0"/>
              <a:t>的无线路由器旁边。十二天的时间里，覆盖有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的房间内，大多数种子变成了褐色，然后</a:t>
            </a:r>
            <a:r>
              <a:rPr lang="zh-CN" altLang="zh-CN" sz="2400" b="1" dirty="0">
                <a:solidFill>
                  <a:srgbClr val="00B050"/>
                </a:solidFill>
              </a:rPr>
              <a:t>死亡</a:t>
            </a:r>
            <a:r>
              <a:rPr lang="zh-CN" altLang="zh-CN" sz="2400" b="1" dirty="0"/>
              <a:t>。</a:t>
            </a:r>
            <a:r>
              <a:rPr lang="zh-CN" altLang="zh-CN" sz="2400" b="1" dirty="0">
                <a:solidFill>
                  <a:srgbClr val="00B050"/>
                </a:solidFill>
              </a:rPr>
              <a:t>而</a:t>
            </a:r>
            <a:r>
              <a:rPr lang="zh-CN" altLang="zh-CN" sz="2400" b="1" dirty="0"/>
              <a:t>另一间房里的种子则</a:t>
            </a:r>
            <a:r>
              <a:rPr lang="zh-CN" altLang="zh-CN" sz="2400" b="1" dirty="0">
                <a:solidFill>
                  <a:srgbClr val="00B050"/>
                </a:solidFill>
              </a:rPr>
              <a:t>正常生长</a:t>
            </a:r>
            <a:r>
              <a:rPr lang="zh-CN" altLang="zh-CN" sz="2400" b="1" dirty="0"/>
              <a:t>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③虽然有人认为，种子之所以在覆盖有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的房间中死掉，可能是路由器散热所致。但此项实验结果还是加剧了人们对</a:t>
            </a:r>
            <a:r>
              <a:rPr lang="en-US" altLang="zh-CN" sz="2400" b="1" dirty="0" err="1">
                <a:solidFill>
                  <a:srgbClr val="00B050"/>
                </a:solidFill>
              </a:rPr>
              <a:t>WiFi</a:t>
            </a:r>
            <a:r>
              <a:rPr lang="zh-CN" altLang="zh-CN" sz="2400" b="1" dirty="0">
                <a:solidFill>
                  <a:srgbClr val="00B050"/>
                </a:solidFill>
              </a:rPr>
              <a:t>辐射的恐惧感</a:t>
            </a:r>
            <a:r>
              <a:rPr lang="zh-CN" altLang="zh-CN" sz="2400" b="1" dirty="0"/>
              <a:t>，有些家长和教师们要求校园内禁止安置无线路由器。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1600" y="1124744"/>
            <a:ext cx="756084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6.</a:t>
            </a:r>
            <a:r>
              <a:rPr lang="zh-CN" altLang="zh-CN" sz="2800" b="1" dirty="0"/>
              <a:t>下列对文章的分析不正确的一项是（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这是一篇简</a:t>
            </a:r>
            <a:r>
              <a:rPr lang="zh-CN" altLang="en-US" sz="2400" b="1" dirty="0"/>
              <a:t>单</a:t>
            </a:r>
            <a:r>
              <a:rPr lang="zh-CN" altLang="zh-CN" sz="2400" b="1" dirty="0"/>
              <a:t>介绍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的事物说明文。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第②段使用举例子、作比较的说明方法真实具体地说明了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第⑦一⑩段在说明使用无线路由器的注意事项时，采用了从主要到次要的逻辑顺序。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zh-CN" altLang="zh-CN" sz="2400" b="1" dirty="0"/>
              <a:t>第⑥段中“也极可能对人体造成伤害”中的“极”是表程度的词语，强调可能性大，说明如果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使用不正确，很容易对人体造成危害。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528" y="1271657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①近日，一群来自丹麦的女学生用水芹种子进行实验，得出了惊人的发现：</a:t>
            </a:r>
            <a:r>
              <a:rPr lang="en-US" altLang="zh-CN" sz="2400" b="1" dirty="0" err="1">
                <a:solidFill>
                  <a:srgbClr val="FF0000"/>
                </a:solidFill>
              </a:rPr>
              <a:t>WiFi</a:t>
            </a:r>
            <a:r>
              <a:rPr lang="zh-CN" altLang="zh-CN" sz="2400" b="1" dirty="0">
                <a:solidFill>
                  <a:srgbClr val="FF0000"/>
                </a:solidFill>
              </a:rPr>
              <a:t>信号</a:t>
            </a:r>
            <a:r>
              <a:rPr lang="zh-CN" altLang="zh-CN" sz="2400" b="1" dirty="0">
                <a:solidFill>
                  <a:srgbClr val="00B050"/>
                </a:solidFill>
              </a:rPr>
              <a:t>可能</a:t>
            </a:r>
            <a:r>
              <a:rPr lang="zh-CN" altLang="zh-CN" sz="2400" b="1" dirty="0">
                <a:solidFill>
                  <a:srgbClr val="FF0000"/>
                </a:solidFill>
              </a:rPr>
              <a:t>会损害健康。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②由于学校没有监测大脑活动的设备，女孩们选择了水芹种子作为研究对象。她们将</a:t>
            </a:r>
            <a:r>
              <a:rPr lang="en-US" altLang="zh-CN" sz="2400" b="1" dirty="0"/>
              <a:t>12</a:t>
            </a:r>
            <a:r>
              <a:rPr lang="zh-CN" altLang="zh-CN" sz="2400" b="1" dirty="0"/>
              <a:t>个装有水芹种子的盘子平分为两组，其中一组放在</a:t>
            </a:r>
            <a:r>
              <a:rPr lang="zh-CN" altLang="zh-CN" sz="2400" b="1" dirty="0">
                <a:solidFill>
                  <a:srgbClr val="00B050"/>
                </a:solidFill>
              </a:rPr>
              <a:t>没有</a:t>
            </a:r>
            <a:r>
              <a:rPr lang="zh-CN" altLang="zh-CN" sz="2400" b="1" dirty="0"/>
              <a:t>任何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信号的房间里；另一组则放在两台</a:t>
            </a:r>
            <a:r>
              <a:rPr lang="zh-CN" altLang="zh-CN" sz="2400" b="1" dirty="0">
                <a:solidFill>
                  <a:srgbClr val="00B050"/>
                </a:solidFill>
              </a:rPr>
              <a:t>运行中</a:t>
            </a:r>
            <a:r>
              <a:rPr lang="zh-CN" altLang="zh-CN" sz="2400" b="1" dirty="0"/>
              <a:t>的无线路由器旁边。十二天的时间里，覆盖有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的房间内，大多数种子变成了褐色，然后</a:t>
            </a:r>
            <a:r>
              <a:rPr lang="zh-CN" altLang="zh-CN" sz="2400" b="1" dirty="0">
                <a:solidFill>
                  <a:srgbClr val="00B050"/>
                </a:solidFill>
              </a:rPr>
              <a:t>死亡</a:t>
            </a:r>
            <a:r>
              <a:rPr lang="zh-CN" altLang="zh-CN" sz="2400" b="1" dirty="0"/>
              <a:t>。</a:t>
            </a:r>
            <a:r>
              <a:rPr lang="zh-CN" altLang="zh-CN" sz="2400" b="1" dirty="0">
                <a:solidFill>
                  <a:srgbClr val="00B050"/>
                </a:solidFill>
              </a:rPr>
              <a:t>而</a:t>
            </a:r>
            <a:r>
              <a:rPr lang="zh-CN" altLang="zh-CN" sz="2400" b="1" dirty="0"/>
              <a:t>另一间房里的种子则</a:t>
            </a:r>
            <a:r>
              <a:rPr lang="zh-CN" altLang="zh-CN" sz="2400" b="1" dirty="0">
                <a:solidFill>
                  <a:srgbClr val="00B050"/>
                </a:solidFill>
              </a:rPr>
              <a:t>正常生长</a:t>
            </a:r>
            <a:r>
              <a:rPr lang="zh-CN" altLang="zh-CN" sz="2400" b="1" dirty="0"/>
              <a:t>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③虽然有人认为，种子之所以在覆盖有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的房间中死掉，可能是路由器散热所致。但此项实验结果还是加剧了人们对</a:t>
            </a:r>
            <a:r>
              <a:rPr lang="en-US" altLang="zh-CN" sz="2400" b="1" dirty="0" err="1">
                <a:solidFill>
                  <a:srgbClr val="00B050"/>
                </a:solidFill>
              </a:rPr>
              <a:t>WiFi</a:t>
            </a:r>
            <a:r>
              <a:rPr lang="zh-CN" altLang="zh-CN" sz="2400" b="1" dirty="0">
                <a:solidFill>
                  <a:srgbClr val="00B050"/>
                </a:solidFill>
              </a:rPr>
              <a:t>辐射的恐惧感</a:t>
            </a:r>
            <a:r>
              <a:rPr lang="zh-CN" altLang="zh-CN" sz="2400" b="1" dirty="0"/>
              <a:t>，有些家长和教师们要求校园内禁止安置无线路由器。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1600" y="1124744"/>
            <a:ext cx="756084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6.</a:t>
            </a:r>
            <a:r>
              <a:rPr lang="zh-CN" altLang="zh-CN" sz="2800" b="1" dirty="0"/>
              <a:t>下列对文章的分析不正确的一项是（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这是一篇简</a:t>
            </a:r>
            <a:r>
              <a:rPr lang="zh-CN" altLang="en-US" sz="2400" b="1" dirty="0"/>
              <a:t>单</a:t>
            </a:r>
            <a:r>
              <a:rPr lang="zh-CN" altLang="zh-CN" sz="2400" b="1" dirty="0"/>
              <a:t>介绍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的事物说明文。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第②段使用举例子、作比较的说明方法真实具体地说明了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第⑦一⑩段在说明使用无线路由器的注意事项时，采用了从主要到次要的逻辑顺序。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zh-CN" altLang="zh-CN" sz="2400" b="1" dirty="0"/>
              <a:t>第⑥段中“也极可能对人体造成伤害”中的“极”是表程度的词语，强调可能性大，说明如果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使用不正确，很容易对人体造成危害。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1600" y="1124744"/>
            <a:ext cx="756084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6.</a:t>
            </a:r>
            <a:r>
              <a:rPr lang="zh-CN" altLang="zh-CN" sz="2800" b="1" dirty="0"/>
              <a:t>下列对文章的分析不正确的一项是（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这是一篇简</a:t>
            </a:r>
            <a:r>
              <a:rPr lang="zh-CN" altLang="en-US" sz="2400" b="1" dirty="0"/>
              <a:t>单</a:t>
            </a:r>
            <a:r>
              <a:rPr lang="zh-CN" altLang="zh-CN" sz="2400" b="1" dirty="0"/>
              <a:t>介绍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的事物说明文。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第②段使用举例子、作比较的说明方法真实具体地说明了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第⑦一⑩段在说明使用无线路由器的注意事项时，采用了从主要到次要的逻辑顺序。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zh-CN" altLang="zh-CN" sz="2400" b="1" dirty="0"/>
              <a:t>第⑥段中“也极可能对人体造成伤害”中的“极”是表程度的词语，强调可能性大，说明如果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使用不正确，很容易对人体造成危害。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9552" y="2415852"/>
            <a:ext cx="7848872" cy="194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 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⑥不过需要提醒的是，如果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使用不正确，也</a:t>
            </a:r>
            <a:r>
              <a:rPr lang="zh-CN" altLang="zh-CN" sz="2400" b="1" dirty="0">
                <a:solidFill>
                  <a:srgbClr val="FF0000"/>
                </a:solidFill>
              </a:rPr>
              <a:t>极</a:t>
            </a:r>
            <a:r>
              <a:rPr lang="zh-CN" altLang="zh-CN" sz="2400" b="1" dirty="0"/>
              <a:t>可能对人体造成伤害。那么，作为普通用户，在使用无线路由器时应该注意什么呢？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1600" y="1124744"/>
            <a:ext cx="756084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6.</a:t>
            </a:r>
            <a:r>
              <a:rPr lang="zh-CN" altLang="zh-CN" sz="2800" b="1" dirty="0"/>
              <a:t>下列对文章的分析不正确的一项是（</a:t>
            </a:r>
            <a:r>
              <a:rPr lang="en-US" altLang="zh-CN" sz="2800" b="1" dirty="0"/>
              <a:t> A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这是一篇简</a:t>
            </a:r>
            <a:r>
              <a:rPr lang="zh-CN" altLang="en-US" sz="2400" b="1" dirty="0"/>
              <a:t>单</a:t>
            </a:r>
            <a:r>
              <a:rPr lang="zh-CN" altLang="zh-CN" sz="2400" b="1" dirty="0"/>
              <a:t>介绍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的事物说明文。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第②段使用举例子、作比较的说明方法真实具体地说明了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信号可能会损害健康。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第⑦一⑩段在说明使用无线路由器的注意事项时，采用了从主要到次要的逻辑顺序。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zh-CN" altLang="zh-CN" sz="2400" b="1" dirty="0"/>
              <a:t>第⑥段中“也极可能对人体造成伤害”中的“极”是表程度的词语，强调可能性大，说明如果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使用不正确，很容易对人体造成危害。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</a:t>
            </a:r>
            <a:r>
              <a:rPr lang="zh-CN" altLang="en-US" sz="2400" b="1" dirty="0"/>
              <a:t>响</a:t>
            </a:r>
            <a:r>
              <a:rPr lang="zh-CN" altLang="zh-CN" sz="2400" b="1" dirty="0"/>
              <a:t>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</a:t>
            </a:r>
            <a:r>
              <a:rPr lang="zh-CN" altLang="en-US" sz="2400" b="1" dirty="0"/>
              <a:t>响</a:t>
            </a:r>
            <a:r>
              <a:rPr lang="zh-CN" altLang="zh-CN" sz="2400" b="1" dirty="0"/>
              <a:t>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528" y="2557304"/>
            <a:ext cx="8352928" cy="19518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zh-CN" altLang="zh-CN" sz="2400" b="1" dirty="0"/>
              <a:t>③虽然有人认为，种子之所以在覆盖有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的房间中死掉，可能是路由器散热所致。但此项实验结果还是加剧了人们对</a:t>
            </a:r>
            <a:r>
              <a:rPr lang="en-US" altLang="zh-CN" sz="2400" b="1" dirty="0" err="1">
                <a:solidFill>
                  <a:srgbClr val="00B050"/>
                </a:solidFill>
              </a:rPr>
              <a:t>WiFi</a:t>
            </a:r>
            <a:r>
              <a:rPr lang="zh-CN" altLang="zh-CN" sz="2400" b="1" dirty="0">
                <a:solidFill>
                  <a:srgbClr val="00B050"/>
                </a:solidFill>
              </a:rPr>
              <a:t>辐射的恐惧感</a:t>
            </a:r>
            <a:r>
              <a:rPr lang="zh-CN" altLang="zh-CN" sz="2400" b="1" dirty="0"/>
              <a:t>，有些家长和教师们要求校园内禁止安置无线路由器。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995936" y="106551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A.</a:t>
            </a:r>
            <a:r>
              <a:rPr lang="zh-CN" altLang="zh-CN" dirty="0"/>
              <a:t>水芹种子在覆盖有</a:t>
            </a:r>
            <a:r>
              <a:rPr lang="en-US" altLang="zh-CN" dirty="0" err="1"/>
              <a:t>WiFi</a:t>
            </a:r>
            <a:r>
              <a:rPr lang="zh-CN" altLang="zh-CN" dirty="0"/>
              <a:t>的房间中死掉，可能是路由器散热所致，有些家长和教师</a:t>
            </a:r>
            <a:r>
              <a:rPr lang="zh-CN" altLang="zh-CN" dirty="0">
                <a:solidFill>
                  <a:srgbClr val="00B050"/>
                </a:solidFill>
              </a:rPr>
              <a:t>因此</a:t>
            </a:r>
            <a:r>
              <a:rPr lang="zh-CN" altLang="zh-CN" dirty="0"/>
              <a:t>要求校园内禁止安置无线路由器</a:t>
            </a:r>
            <a:r>
              <a:rPr lang="zh-CN" altLang="zh-CN" sz="1600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</a:t>
            </a:r>
            <a:r>
              <a:rPr lang="zh-CN" altLang="en-US" sz="2400" b="1" dirty="0"/>
              <a:t>响</a:t>
            </a:r>
            <a:r>
              <a:rPr lang="zh-CN" altLang="zh-CN" sz="2400" b="1" dirty="0"/>
              <a:t>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528" y="2377718"/>
            <a:ext cx="7992888" cy="306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  </a:t>
            </a:r>
            <a:r>
              <a:rPr lang="zh-CN" altLang="zh-CN" sz="2400" b="1" dirty="0"/>
              <a:t>④与此同时，实验也得到了荷兰研究者的力挺。三年前，荷兰的科学家选用白蜡树作为研究对象，他们将这些树木分别放在距六个辐射源</a:t>
            </a:r>
            <a:r>
              <a:rPr lang="en-US" altLang="zh-CN" sz="2400" b="1" dirty="0"/>
              <a:t>0.5</a:t>
            </a:r>
            <a:r>
              <a:rPr lang="zh-CN" altLang="zh-CN" sz="2400" b="1" dirty="0"/>
              <a:t>米处的位置，辐射源的频段介于</a:t>
            </a:r>
            <a:r>
              <a:rPr lang="en-US" altLang="zh-CN" sz="2400" b="1" dirty="0"/>
              <a:t>2412</a:t>
            </a:r>
            <a:r>
              <a:rPr lang="zh-CN" altLang="zh-CN" sz="2400" b="1" dirty="0"/>
              <a:t>赫兹到</a:t>
            </a:r>
            <a:r>
              <a:rPr lang="en-US" altLang="zh-CN" sz="2400" b="1" dirty="0"/>
              <a:t>2472</a:t>
            </a:r>
            <a:r>
              <a:rPr lang="zh-CN" altLang="zh-CN" sz="2400" b="1" dirty="0"/>
              <a:t>赫兹，功率为</a:t>
            </a:r>
            <a:r>
              <a:rPr lang="en-US" altLang="zh-CN" sz="2400" b="1" dirty="0"/>
              <a:t>100</a:t>
            </a:r>
            <a:r>
              <a:rPr lang="zh-CN" altLang="zh-CN" sz="2400" b="1" dirty="0"/>
              <a:t>毫瓦——</a:t>
            </a:r>
            <a:r>
              <a:rPr lang="zh-CN" altLang="zh-CN" sz="2400" b="1" dirty="0">
                <a:solidFill>
                  <a:srgbClr val="00B050"/>
                </a:solidFill>
              </a:rPr>
              <a:t>和无线路由器相似</a:t>
            </a:r>
            <a:r>
              <a:rPr lang="zh-CN" altLang="zh-CN" sz="2400" b="1" dirty="0"/>
              <a:t>。靠近辐射源种植的树木，树叶上出现了“具有类似铅光泽”的物质，导致叶片的上下表皮死亡，最终掉落。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endParaRPr lang="zh-CN" altLang="zh-CN" sz="2400" b="1" dirty="0"/>
          </a:p>
        </p:txBody>
      </p:sp>
      <p:sp>
        <p:nvSpPr>
          <p:cNvPr id="19" name="矩形 18"/>
          <p:cNvSpPr/>
          <p:nvPr/>
        </p:nvSpPr>
        <p:spPr>
          <a:xfrm>
            <a:off x="3744416" y="11247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/>
              <a:t>B.</a:t>
            </a:r>
            <a:r>
              <a:rPr lang="zh-CN" altLang="zh-CN" b="1" dirty="0"/>
              <a:t>荷兰科学家使用无线路由器研究它对白蜡树的影啊，发现靠近路由器的树木，叶片的上下表皮死亡，最终掉落</a:t>
            </a:r>
            <a:r>
              <a:rPr lang="zh-CN" altLang="zh-CN" sz="1600" b="1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</a:t>
            </a:r>
            <a:r>
              <a:rPr lang="zh-CN" altLang="en-US" sz="2400" b="1" dirty="0"/>
              <a:t>响</a:t>
            </a:r>
            <a:r>
              <a:rPr lang="zh-CN" altLang="zh-CN" sz="2400" b="1" dirty="0"/>
              <a:t>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9512" y="1052736"/>
            <a:ext cx="8352928" cy="604268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                                           </a:t>
            </a:r>
            <a:r>
              <a:rPr lang="zh-CN" altLang="zh-CN" sz="2400" b="1" dirty="0"/>
              <a:t>凶手</a:t>
            </a:r>
            <a:r>
              <a:rPr lang="en-US" altLang="zh-CN" sz="2400" b="1" dirty="0" err="1"/>
              <a:t>WiFi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  </a:t>
            </a:r>
            <a:r>
              <a:rPr lang="zh-CN" altLang="zh-CN" sz="2400" b="1" dirty="0"/>
              <a:t>①近日，一群来自丹麦的女学生用水芹种子进行实验，得出了惊人的发现：</a:t>
            </a:r>
            <a:r>
              <a:rPr lang="en-US" altLang="zh-CN" sz="2400" b="1" dirty="0" err="1">
                <a:solidFill>
                  <a:srgbClr val="FF0000"/>
                </a:solidFill>
              </a:rPr>
              <a:t>WiFi</a:t>
            </a:r>
            <a:r>
              <a:rPr lang="zh-CN" altLang="zh-CN" sz="2400" b="1" dirty="0">
                <a:solidFill>
                  <a:srgbClr val="FF0000"/>
                </a:solidFill>
              </a:rPr>
              <a:t>信号</a:t>
            </a:r>
            <a:r>
              <a:rPr lang="zh-CN" altLang="zh-CN" sz="2400" b="1" dirty="0">
                <a:solidFill>
                  <a:srgbClr val="00B050"/>
                </a:solidFill>
              </a:rPr>
              <a:t>可能</a:t>
            </a:r>
            <a:r>
              <a:rPr lang="zh-CN" altLang="zh-CN" sz="2400" b="1" dirty="0">
                <a:solidFill>
                  <a:srgbClr val="FF0000"/>
                </a:solidFill>
              </a:rPr>
              <a:t>会损害健康。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  </a:t>
            </a:r>
            <a:r>
              <a:rPr lang="zh-CN" altLang="zh-CN" sz="2400" b="1" dirty="0"/>
              <a:t>②由于学校没有监测大脑活动的设备，女孩们选择了水芹种子作为研究对象。她们将</a:t>
            </a:r>
            <a:r>
              <a:rPr lang="en-US" altLang="zh-CN" sz="2400" b="1" dirty="0"/>
              <a:t>12</a:t>
            </a:r>
            <a:r>
              <a:rPr lang="zh-CN" altLang="zh-CN" sz="2400" b="1" dirty="0"/>
              <a:t>个装有水芹种子的盘子平分为两组，其中一组放在</a:t>
            </a:r>
            <a:r>
              <a:rPr lang="zh-CN" altLang="zh-CN" sz="2400" b="1" dirty="0">
                <a:solidFill>
                  <a:srgbClr val="00B050"/>
                </a:solidFill>
              </a:rPr>
              <a:t>没有</a:t>
            </a:r>
            <a:r>
              <a:rPr lang="zh-CN" altLang="zh-CN" sz="2400" b="1" dirty="0"/>
              <a:t>任何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信号的房间里；另一组则放在两台</a:t>
            </a:r>
            <a:r>
              <a:rPr lang="zh-CN" altLang="zh-CN" sz="2400" b="1" dirty="0">
                <a:solidFill>
                  <a:srgbClr val="00B050"/>
                </a:solidFill>
              </a:rPr>
              <a:t>运行中</a:t>
            </a:r>
            <a:r>
              <a:rPr lang="zh-CN" altLang="zh-CN" sz="2400" b="1" dirty="0"/>
              <a:t>的无线路由器旁边。十二天的时间里，覆盖有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的房间内，大多数种子变成了褐色，然后</a:t>
            </a:r>
            <a:r>
              <a:rPr lang="zh-CN" altLang="zh-CN" sz="2400" b="1" dirty="0">
                <a:solidFill>
                  <a:srgbClr val="00B050"/>
                </a:solidFill>
              </a:rPr>
              <a:t>死亡</a:t>
            </a:r>
            <a:r>
              <a:rPr lang="zh-CN" altLang="zh-CN" sz="2400" b="1" dirty="0"/>
              <a:t>。</a:t>
            </a:r>
            <a:r>
              <a:rPr lang="zh-CN" altLang="zh-CN" sz="2400" b="1" dirty="0">
                <a:solidFill>
                  <a:srgbClr val="00B050"/>
                </a:solidFill>
              </a:rPr>
              <a:t>而</a:t>
            </a:r>
            <a:r>
              <a:rPr lang="zh-CN" altLang="zh-CN" sz="2400" b="1" dirty="0"/>
              <a:t>另一间房里的种子则</a:t>
            </a:r>
            <a:r>
              <a:rPr lang="zh-CN" altLang="zh-CN" sz="2400" b="1" dirty="0">
                <a:solidFill>
                  <a:srgbClr val="00B050"/>
                </a:solidFill>
              </a:rPr>
              <a:t>正常生长</a:t>
            </a:r>
            <a:r>
              <a:rPr lang="zh-CN" altLang="zh-CN" sz="2400" b="1" dirty="0"/>
              <a:t>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  </a:t>
            </a:r>
            <a:r>
              <a:rPr lang="zh-CN" altLang="zh-CN" sz="2400" b="1" dirty="0"/>
              <a:t>④与此同时，实验也得到了荷兰研究者的力挺。三年前，荷兰的科学家选用白蜡树作为研究对象，他们将这些树木分别放在距六个辐射源</a:t>
            </a:r>
            <a:r>
              <a:rPr lang="en-US" altLang="zh-CN" sz="2400" b="1" dirty="0"/>
              <a:t>0.5</a:t>
            </a:r>
            <a:r>
              <a:rPr lang="zh-CN" altLang="zh-CN" sz="2400" b="1" dirty="0"/>
              <a:t>米处的位置，辐射源的频段介于</a:t>
            </a:r>
            <a:r>
              <a:rPr lang="en-US" altLang="zh-CN" sz="2400" b="1" dirty="0"/>
              <a:t>2412</a:t>
            </a:r>
            <a:r>
              <a:rPr lang="zh-CN" altLang="zh-CN" sz="2400" b="1" dirty="0"/>
              <a:t>赫兹到</a:t>
            </a:r>
            <a:r>
              <a:rPr lang="en-US" altLang="zh-CN" sz="2400" b="1" dirty="0"/>
              <a:t>2472</a:t>
            </a:r>
            <a:r>
              <a:rPr lang="zh-CN" altLang="zh-CN" sz="2400" b="1" dirty="0"/>
              <a:t>赫兹，功率为</a:t>
            </a:r>
            <a:r>
              <a:rPr lang="en-US" altLang="zh-CN" sz="2400" b="1" dirty="0"/>
              <a:t>100</a:t>
            </a:r>
            <a:r>
              <a:rPr lang="zh-CN" altLang="zh-CN" sz="2400" b="1" dirty="0"/>
              <a:t>毫瓦——</a:t>
            </a:r>
            <a:r>
              <a:rPr lang="zh-CN" altLang="zh-CN" sz="2400" b="1" dirty="0">
                <a:solidFill>
                  <a:srgbClr val="00B050"/>
                </a:solidFill>
              </a:rPr>
              <a:t>和无线路由器相似</a:t>
            </a:r>
            <a:r>
              <a:rPr lang="zh-CN" altLang="zh-CN" sz="2400" b="1" dirty="0"/>
              <a:t>。靠近辐射源种植的树木，树叶上出现了“具有类似铅光泽”的物质，导致叶片的上下表皮死亡，最终掉落。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endParaRPr lang="zh-CN" altLang="zh-CN" sz="2400" b="1" dirty="0"/>
          </a:p>
        </p:txBody>
      </p:sp>
      <p:sp>
        <p:nvSpPr>
          <p:cNvPr id="20" name="矩形 19"/>
          <p:cNvSpPr/>
          <p:nvPr/>
        </p:nvSpPr>
        <p:spPr>
          <a:xfrm>
            <a:off x="3744416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/>
              <a:t>C.</a:t>
            </a:r>
            <a:r>
              <a:rPr lang="zh-CN" altLang="zh-CN" b="1" dirty="0"/>
              <a:t>丹麦女学生的水芹种子实验和荷兰科学家的白蜡树实验均证明了</a:t>
            </a:r>
            <a:r>
              <a:rPr lang="en-US" altLang="zh-CN" b="1" dirty="0" err="1"/>
              <a:t>WiFi</a:t>
            </a:r>
            <a:r>
              <a:rPr lang="zh-CN" altLang="zh-CN" b="1" dirty="0"/>
              <a:t>信号伤害人体健康。</a:t>
            </a:r>
            <a:endParaRPr lang="zh-CN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荷兰科学家使用无线路由器研究它对白蜡树的影啊，发现靠近路由器的树木，叶片的上下表皮死亡，最终掉落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9552" y="1971948"/>
            <a:ext cx="7992888" cy="23211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endParaRPr lang="zh-CN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⑤但是，美国的一些研究者对这些研究成果表示怀疑，他们认为，由于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采用的是低强度的无线电波传输信号，其威力只是微波的十万分之一。在一间覆盖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的屋子里待上一年，受到的辐射量仅相当于用手机进行</a:t>
            </a:r>
            <a:r>
              <a:rPr lang="en-US" altLang="zh-CN" sz="2400" b="1" dirty="0"/>
              <a:t>20</a:t>
            </a:r>
            <a:r>
              <a:rPr lang="zh-CN" altLang="zh-CN" sz="2400" b="1" dirty="0"/>
              <a:t>分钟通话。 </a:t>
            </a:r>
            <a:endParaRPr lang="en-US" altLang="zh-CN" sz="2400" b="1" dirty="0"/>
          </a:p>
          <a:p>
            <a:endParaRPr lang="zh-CN" altLang="zh-CN" sz="2400" b="1" dirty="0"/>
          </a:p>
        </p:txBody>
      </p:sp>
      <p:sp>
        <p:nvSpPr>
          <p:cNvPr id="19" name="矩形 18"/>
          <p:cNvSpPr/>
          <p:nvPr/>
        </p:nvSpPr>
        <p:spPr>
          <a:xfrm>
            <a:off x="3816424" y="980728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D</a:t>
            </a:r>
            <a:r>
              <a:rPr lang="en-US" altLang="zh-CN" b="1" dirty="0">
                <a:solidFill>
                  <a:srgbClr val="0070C0"/>
                </a:solidFill>
              </a:rPr>
              <a:t>.</a:t>
            </a:r>
            <a:r>
              <a:rPr lang="zh-CN" altLang="zh-CN" b="1" dirty="0"/>
              <a:t>美国的一些研究者认为</a:t>
            </a:r>
            <a:r>
              <a:rPr lang="en-US" altLang="zh-CN" b="1" dirty="0" err="1"/>
              <a:t>WiFi</a:t>
            </a:r>
            <a:r>
              <a:rPr lang="zh-CN" altLang="zh-CN" b="1" dirty="0"/>
              <a:t>信号辐射小，对它可能会损害健康表示怀疑。</a:t>
            </a:r>
            <a:endParaRPr lang="zh-CN" alt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1067683"/>
            <a:ext cx="8136904" cy="50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7.</a:t>
            </a:r>
            <a:r>
              <a:rPr lang="zh-CN" altLang="zh-CN" sz="2800" b="1" dirty="0"/>
              <a:t>下列说法</a:t>
            </a:r>
            <a:r>
              <a:rPr lang="zh-CN" altLang="zh-CN" sz="2800" b="1" dirty="0">
                <a:solidFill>
                  <a:srgbClr val="FF0000"/>
                </a:solidFill>
              </a:rPr>
              <a:t>符合</a:t>
            </a:r>
            <a:r>
              <a:rPr lang="zh-CN" altLang="zh-CN" sz="2800" b="1" dirty="0"/>
              <a:t>文意的一项是（</a:t>
            </a:r>
            <a:r>
              <a:rPr lang="en-US" altLang="zh-CN" sz="2800" b="1" dirty="0"/>
              <a:t> D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水芹种子在覆盖有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的房间中死掉，可能是路由器散热所致，有些家长和教师</a:t>
            </a:r>
            <a:r>
              <a:rPr lang="zh-CN" altLang="zh-CN" sz="2400" b="1" dirty="0">
                <a:solidFill>
                  <a:srgbClr val="00B050"/>
                </a:solidFill>
              </a:rPr>
              <a:t>因此</a:t>
            </a:r>
            <a:r>
              <a:rPr lang="zh-CN" altLang="zh-CN" sz="2400" b="1" dirty="0"/>
              <a:t>要求校园内禁止安置无线路由器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D3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荷兰科学家使用无线路由器研究它对白蜡树的影</a:t>
            </a:r>
            <a:r>
              <a:rPr lang="zh-CN" altLang="en-US" sz="2400" b="1" dirty="0"/>
              <a:t>响</a:t>
            </a:r>
            <a:r>
              <a:rPr lang="zh-CN" altLang="zh-CN" sz="2400" b="1" dirty="0"/>
              <a:t>，发现靠近路由器的树木，叶片的上下表皮死亡，最终掉落</a:t>
            </a:r>
            <a:r>
              <a:rPr lang="zh-CN" altLang="zh-CN" sz="2000" b="1" dirty="0"/>
              <a:t>。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D4</a:t>
            </a:r>
            <a:r>
              <a:rPr lang="zh-CN" altLang="en-US" sz="20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C.</a:t>
            </a:r>
            <a:r>
              <a:rPr lang="zh-CN" altLang="zh-CN" sz="2400" b="1" dirty="0"/>
              <a:t>丹麦女学生的水芹种子实验和荷兰科学家的白蜡树实验均证明了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信号伤害人体健康。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美国的一些研究者认为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信号辐射小，对它可能会损害健康表示怀疑。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D5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215618"/>
            <a:ext cx="777686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8.</a:t>
            </a:r>
            <a:r>
              <a:rPr lang="zh-CN" altLang="zh-CN" sz="2800" b="1" dirty="0"/>
              <a:t>对于辐射危害大小影响因素的说法与原文</a:t>
            </a:r>
            <a:r>
              <a:rPr lang="zh-CN" altLang="zh-CN" sz="2800" b="1" dirty="0">
                <a:solidFill>
                  <a:srgbClr val="FF0000"/>
                </a:solidFill>
              </a:rPr>
              <a:t>不符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辐射危害大小跟接受辐射的持续时间有关，时间越长，危害越大。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D9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辐射危害大小跟接受辐射的距离有关，距离越远，危害越小。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D8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辐射危害大小跟辐射源的频率有关，频率越高，危害越大。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?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D.</a:t>
            </a:r>
            <a:r>
              <a:rPr lang="zh-CN" altLang="zh-CN" sz="2400" b="1" dirty="0"/>
              <a:t>辐射危害大小跟辐射源的功率有关，功率越大，危害越大。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D7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215618"/>
            <a:ext cx="777686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8.</a:t>
            </a:r>
            <a:r>
              <a:rPr lang="zh-CN" altLang="zh-CN" sz="2800" b="1" dirty="0"/>
              <a:t>对于辐射危害大小影响因素的说法与原文</a:t>
            </a:r>
            <a:r>
              <a:rPr lang="zh-CN" altLang="zh-CN" sz="2800" b="1" dirty="0">
                <a:solidFill>
                  <a:srgbClr val="FF0000"/>
                </a:solidFill>
              </a:rPr>
              <a:t>不符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辐射危害大小跟接受辐射的持续时间有关，时间越长，危害越大。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D9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辐射危害大小跟接受辐射的距离有关，距离越远，危害越小。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D8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辐射危害大小跟辐射源的频率有关，频率越高，危害越大。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?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D.</a:t>
            </a:r>
            <a:r>
              <a:rPr lang="zh-CN" altLang="zh-CN" sz="2400" b="1" dirty="0"/>
              <a:t>辐射危害大小跟辐射源的功率有关，功率越大，危害越大。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D7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215618"/>
            <a:ext cx="777686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8.</a:t>
            </a:r>
            <a:r>
              <a:rPr lang="zh-CN" altLang="zh-CN" sz="2800" b="1" dirty="0"/>
              <a:t>对于辐射危害大小影响因素的说法与原文</a:t>
            </a:r>
            <a:r>
              <a:rPr lang="zh-CN" altLang="zh-CN" sz="2800" b="1" dirty="0">
                <a:solidFill>
                  <a:srgbClr val="FF0000"/>
                </a:solidFill>
              </a:rPr>
              <a:t>不符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辐射危害大小跟接受辐射的持续时间有关，时间越长，危害越大。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D9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辐射危害大小跟接受辐射的距离有关，距离越远，危害越小。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D8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辐射危害大小跟辐射源的频率有关，频率越高，危害越大。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?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D.</a:t>
            </a:r>
            <a:r>
              <a:rPr lang="zh-CN" altLang="zh-CN" sz="2400" b="1" dirty="0"/>
              <a:t>辐射危害大小跟辐射源的功率有关，功率越大，危害越大。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D7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215618"/>
            <a:ext cx="777686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8.</a:t>
            </a:r>
            <a:r>
              <a:rPr lang="zh-CN" altLang="zh-CN" sz="2800" b="1" dirty="0"/>
              <a:t>对于辐射危害大小影响因素的说法与原文</a:t>
            </a:r>
            <a:r>
              <a:rPr lang="zh-CN" altLang="zh-CN" sz="2800" b="1" dirty="0">
                <a:solidFill>
                  <a:srgbClr val="FF0000"/>
                </a:solidFill>
              </a:rPr>
              <a:t>不符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辐射危害大小跟接受辐射的持续时间有关，时间越长，危害越大。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D9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辐射危害大小跟接受辐射的距离有关，距离越远，危害越小。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D8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辐射危害大小跟辐射源的频率有关，频率越高，危害越大。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?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D.</a:t>
            </a:r>
            <a:r>
              <a:rPr lang="zh-CN" altLang="zh-CN" sz="2400" b="1" dirty="0"/>
              <a:t>辐射危害大小跟辐射源的功率有关，功率越大，危害越大。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D7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700808"/>
            <a:ext cx="7920880" cy="4552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⑦</a:t>
            </a:r>
            <a:r>
              <a:rPr lang="zh-CN" altLang="zh-CN" sz="2400" b="1" dirty="0">
                <a:solidFill>
                  <a:srgbClr val="FF0000"/>
                </a:solidFill>
              </a:rPr>
              <a:t>首先</a:t>
            </a:r>
            <a:r>
              <a:rPr lang="zh-CN" altLang="zh-CN" sz="2400" b="1" dirty="0"/>
              <a:t>，人体接受的辐射量跟功率有关，功率越大，伤害越大。因此，家中没有必要使用功率过大的无线路由器。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⑧</a:t>
            </a:r>
            <a:r>
              <a:rPr lang="zh-CN" altLang="zh-CN" sz="2400" b="1" dirty="0">
                <a:solidFill>
                  <a:srgbClr val="FF0000"/>
                </a:solidFill>
              </a:rPr>
              <a:t>其次</a:t>
            </a:r>
            <a:r>
              <a:rPr lang="zh-CN" altLang="zh-CN" sz="2400" b="1" dirty="0"/>
              <a:t>，辐射危害大小还跟距离有关，距离越远，危害越小。如果家中有孕妇、小孩、老人或免疫力低下者，最好让无线路由器与他们的活动范围保持较远的距离。</a:t>
            </a:r>
            <a:endParaRPr lang="en-US" altLang="zh-CN" sz="2400" b="1" dirty="0"/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 </a:t>
            </a:r>
            <a:r>
              <a:rPr lang="zh-CN" altLang="zh-CN" sz="2400" b="1" dirty="0"/>
              <a:t>⑨</a:t>
            </a:r>
            <a:r>
              <a:rPr lang="zh-CN" altLang="zh-CN" sz="2400" b="1" dirty="0">
                <a:solidFill>
                  <a:srgbClr val="FF0000"/>
                </a:solidFill>
              </a:rPr>
              <a:t>第三</a:t>
            </a:r>
            <a:r>
              <a:rPr lang="zh-CN" altLang="zh-CN" sz="2400" b="1" dirty="0"/>
              <a:t>，最好不要将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设备放置在卧室内，尤其是放在床边。如果不使用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，最好将无线路由器关闭，以降低不必要的风险。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/>
              <a:t>       </a:t>
            </a:r>
            <a:r>
              <a:rPr lang="zh-CN" altLang="zh-CN" sz="2400" b="1" dirty="0"/>
              <a:t>⑩</a:t>
            </a:r>
            <a:r>
              <a:rPr lang="zh-CN" altLang="zh-CN" sz="2400" b="1" dirty="0">
                <a:solidFill>
                  <a:srgbClr val="FF0000"/>
                </a:solidFill>
              </a:rPr>
              <a:t>还有</a:t>
            </a:r>
            <a:r>
              <a:rPr lang="zh-CN" altLang="zh-CN" sz="2400" b="1" dirty="0"/>
              <a:t>，最好将电脑放在桌子或托架上</a:t>
            </a:r>
            <a:r>
              <a:rPr lang="en-US" altLang="zh-CN" sz="2400" b="1" dirty="0"/>
              <a:t>,</a:t>
            </a:r>
            <a:r>
              <a:rPr lang="zh-CN" altLang="zh-CN" sz="2400" b="1" dirty="0"/>
              <a:t>尤其别在腿上使用联通</a:t>
            </a:r>
            <a:r>
              <a:rPr lang="en-US" altLang="zh-CN" sz="2400" b="1" dirty="0" err="1"/>
              <a:t>WiFi</a:t>
            </a:r>
            <a:r>
              <a:rPr lang="zh-CN" altLang="zh-CN" sz="2400" b="1" dirty="0"/>
              <a:t>的笔记本电脑。</a:t>
            </a:r>
          </a:p>
          <a:p>
            <a:endParaRPr lang="zh-CN" altLang="zh-CN" sz="2400" b="1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188640" y="-243407"/>
            <a:ext cx="10332640" cy="710140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539552" y="26064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练一练</a:t>
            </a:r>
          </a:p>
        </p:txBody>
      </p:sp>
      <p:grpSp>
        <p:nvGrpSpPr>
          <p:cNvPr id="2" name="组合 20"/>
          <p:cNvGrpSpPr/>
          <p:nvPr/>
        </p:nvGrpSpPr>
        <p:grpSpPr>
          <a:xfrm>
            <a:off x="107504" y="188640"/>
            <a:ext cx="4104456" cy="769441"/>
            <a:chOff x="107504" y="548680"/>
            <a:chExt cx="4104456" cy="769441"/>
          </a:xfrm>
        </p:grpSpPr>
        <p:grpSp>
          <p:nvGrpSpPr>
            <p:cNvPr id="3" name="组合 31"/>
            <p:cNvGrpSpPr/>
            <p:nvPr/>
          </p:nvGrpSpPr>
          <p:grpSpPr>
            <a:xfrm>
              <a:off x="107504" y="548680"/>
              <a:ext cx="3528392" cy="769441"/>
              <a:chOff x="2843808" y="2780928"/>
              <a:chExt cx="3528392" cy="769441"/>
            </a:xfrm>
          </p:grpSpPr>
          <p:grpSp>
            <p:nvGrpSpPr>
              <p:cNvPr id="4" name="组合 10"/>
              <p:cNvGrpSpPr/>
              <p:nvPr/>
            </p:nvGrpSpPr>
            <p:grpSpPr>
              <a:xfrm>
                <a:off x="2843808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5" name="组合 11"/>
              <p:cNvGrpSpPr/>
              <p:nvPr/>
            </p:nvGrpSpPr>
            <p:grpSpPr>
              <a:xfrm>
                <a:off x="4355976" y="2780928"/>
                <a:ext cx="2016224" cy="769441"/>
                <a:chOff x="2843808" y="2780928"/>
                <a:chExt cx="2016224" cy="769441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2843808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347864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3851920" y="2780928"/>
                  <a:ext cx="1008112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400" b="1" dirty="0">
                      <a:solidFill>
                        <a:srgbClr val="00B050"/>
                      </a:solidFill>
                    </a:rPr>
                    <a:t>﹏</a:t>
                  </a:r>
                  <a:endParaRPr lang="zh-CN" altLang="en-US" sz="44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3203848" y="548680"/>
              <a:ext cx="100811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4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67544" y="2420888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215618"/>
            <a:ext cx="777686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CN" sz="2800" b="1" dirty="0"/>
              <a:t>8.</a:t>
            </a:r>
            <a:r>
              <a:rPr lang="zh-CN" altLang="zh-CN" sz="2800" b="1" dirty="0"/>
              <a:t>对于辐射危害大小影响因素的说法与原文</a:t>
            </a:r>
            <a:r>
              <a:rPr lang="zh-CN" altLang="zh-CN" sz="2800" b="1" dirty="0">
                <a:solidFill>
                  <a:srgbClr val="FF0000"/>
                </a:solidFill>
              </a:rPr>
              <a:t>不符</a:t>
            </a:r>
            <a:r>
              <a:rPr lang="zh-CN" altLang="zh-CN" sz="2800" b="1" dirty="0"/>
              <a:t>的一项是（</a:t>
            </a:r>
            <a:r>
              <a:rPr lang="en-US" altLang="zh-CN" sz="2800" b="1" dirty="0"/>
              <a:t>  C </a:t>
            </a:r>
            <a:r>
              <a:rPr lang="zh-CN" altLang="zh-CN" sz="2800" b="1" dirty="0"/>
              <a:t>）</a:t>
            </a:r>
          </a:p>
          <a:p>
            <a:pPr>
              <a:lnSpc>
                <a:spcPts val="3900"/>
              </a:lnSpc>
            </a:pPr>
            <a:r>
              <a:rPr lang="en-US" altLang="zh-CN" sz="2400" b="1" dirty="0"/>
              <a:t>A.</a:t>
            </a:r>
            <a:r>
              <a:rPr lang="zh-CN" altLang="zh-CN" sz="2400" b="1" dirty="0"/>
              <a:t>辐射危害大小跟接受辐射的持续时间有关，时间越长，危害越大。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D9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B.</a:t>
            </a:r>
            <a:r>
              <a:rPr lang="zh-CN" altLang="zh-CN" sz="2400" b="1" dirty="0"/>
              <a:t>辐射危害大小跟接受辐射的距离有关，距离越远，危害越小。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D8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C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  <a:r>
              <a:rPr lang="zh-CN" altLang="zh-CN" sz="2400" b="1" dirty="0"/>
              <a:t>辐射危害大小跟辐射源的频率有关，频率越高，危害越大。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?</a:t>
            </a:r>
            <a:r>
              <a:rPr lang="zh-CN" altLang="en-US" sz="2400" b="1" dirty="0"/>
              <a:t>）</a:t>
            </a:r>
            <a:endParaRPr lang="zh-CN" altLang="zh-CN" sz="2400" b="1" dirty="0"/>
          </a:p>
          <a:p>
            <a:pPr>
              <a:lnSpc>
                <a:spcPts val="3900"/>
              </a:lnSpc>
            </a:pPr>
            <a:r>
              <a:rPr lang="en-US" altLang="zh-CN" sz="2400" b="1" dirty="0"/>
              <a:t>D.</a:t>
            </a:r>
            <a:r>
              <a:rPr lang="zh-CN" altLang="zh-CN" sz="2400" b="1" dirty="0"/>
              <a:t>辐射危害大小跟辐射源的功率有关，功率越大，危害越大。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D7</a:t>
            </a:r>
            <a:r>
              <a:rPr lang="zh-CN" altLang="en-US" sz="2400" b="1" dirty="0"/>
              <a:t>）</a:t>
            </a:r>
            <a:endParaRPr lang="zh-CN" altLang="zh-CN" sz="2400" b="1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51" name="内容占位符 3" descr="图片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4" name="TextBox 3"/>
          <p:cNvSpPr txBox="1"/>
          <p:nvPr/>
        </p:nvSpPr>
        <p:spPr>
          <a:xfrm>
            <a:off x="3059832" y="2515543"/>
            <a:ext cx="3528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楷体" pitchFamily="49" charset="-122"/>
                <a:ea typeface="楷体" pitchFamily="49" charset="-122"/>
              </a:rPr>
              <a:t>谢谢收看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8409</Words>
  <Application>Microsoft Office PowerPoint</Application>
  <PresentationFormat>全屏显示(4:3)</PresentationFormat>
  <Paragraphs>1252</Paragraphs>
  <Slides>84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84</vt:i4>
      </vt:variant>
    </vt:vector>
  </HeadingPairs>
  <TitlesOfParts>
    <vt:vector size="89" baseType="lpstr">
      <vt:lpstr>方正粗黑宋简体</vt:lpstr>
      <vt:lpstr>楷体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河西教育03</cp:lastModifiedBy>
  <cp:revision>226</cp:revision>
  <dcterms:created xsi:type="dcterms:W3CDTF">2020-03-02T03:20:02Z</dcterms:created>
  <dcterms:modified xsi:type="dcterms:W3CDTF">2020-03-05T06:46:34Z</dcterms:modified>
</cp:coreProperties>
</file>